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9" r:id="rId3"/>
    <p:sldId id="261" r:id="rId4"/>
    <p:sldId id="263" r:id="rId5"/>
    <p:sldId id="273" r:id="rId6"/>
    <p:sldId id="272" r:id="rId7"/>
    <p:sldId id="276"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0066"/>
    <a:srgbClr val="7030A0"/>
    <a:srgbClr val="ED7D31"/>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010" autoAdjust="0"/>
  </p:normalViewPr>
  <p:slideViewPr>
    <p:cSldViewPr snapToGrid="0">
      <p:cViewPr varScale="1">
        <p:scale>
          <a:sx n="73" d="100"/>
          <a:sy n="73" d="100"/>
        </p:scale>
        <p:origin x="364" y="56"/>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2500"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97EA60-FAA1-40AB-B769-234BAA8BCEA6}" type="datetimeFigureOut">
              <a:rPr lang="en-GB" smtClean="0"/>
              <a:t>01/06/2020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78AB69-C126-4ECE-AFE5-1A4EE7AB2C3E}" type="slidenum">
              <a:rPr lang="en-GB" smtClean="0"/>
              <a:t>‹#›</a:t>
            </a:fld>
            <a:endParaRPr lang="en-GB"/>
          </a:p>
        </p:txBody>
      </p:sp>
    </p:spTree>
    <p:extLst>
      <p:ext uri="{BB962C8B-B14F-4D97-AF65-F5344CB8AC3E}">
        <p14:creationId xmlns:p14="http://schemas.microsoft.com/office/powerpoint/2010/main" val="252500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1</a:t>
            </a:fld>
            <a:endParaRPr lang="en-GB"/>
          </a:p>
        </p:txBody>
      </p:sp>
    </p:spTree>
    <p:extLst>
      <p:ext uri="{BB962C8B-B14F-4D97-AF65-F5344CB8AC3E}">
        <p14:creationId xmlns:p14="http://schemas.microsoft.com/office/powerpoint/2010/main" val="2484479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2</a:t>
            </a:fld>
            <a:endParaRPr lang="en-GB"/>
          </a:p>
        </p:txBody>
      </p:sp>
    </p:spTree>
    <p:extLst>
      <p:ext uri="{BB962C8B-B14F-4D97-AF65-F5344CB8AC3E}">
        <p14:creationId xmlns:p14="http://schemas.microsoft.com/office/powerpoint/2010/main" val="2484479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3</a:t>
            </a:fld>
            <a:endParaRPr lang="en-GB"/>
          </a:p>
        </p:txBody>
      </p:sp>
    </p:spTree>
    <p:extLst>
      <p:ext uri="{BB962C8B-B14F-4D97-AF65-F5344CB8AC3E}">
        <p14:creationId xmlns:p14="http://schemas.microsoft.com/office/powerpoint/2010/main" val="2484479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4</a:t>
            </a:fld>
            <a:endParaRPr lang="en-GB"/>
          </a:p>
        </p:txBody>
      </p:sp>
    </p:spTree>
    <p:extLst>
      <p:ext uri="{BB962C8B-B14F-4D97-AF65-F5344CB8AC3E}">
        <p14:creationId xmlns:p14="http://schemas.microsoft.com/office/powerpoint/2010/main" val="248447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5</a:t>
            </a:fld>
            <a:endParaRPr lang="en-GB"/>
          </a:p>
        </p:txBody>
      </p:sp>
    </p:spTree>
    <p:extLst>
      <p:ext uri="{BB962C8B-B14F-4D97-AF65-F5344CB8AC3E}">
        <p14:creationId xmlns:p14="http://schemas.microsoft.com/office/powerpoint/2010/main" val="49756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6</a:t>
            </a:fld>
            <a:endParaRPr lang="en-GB"/>
          </a:p>
        </p:txBody>
      </p:sp>
    </p:spTree>
    <p:extLst>
      <p:ext uri="{BB962C8B-B14F-4D97-AF65-F5344CB8AC3E}">
        <p14:creationId xmlns:p14="http://schemas.microsoft.com/office/powerpoint/2010/main" val="3057204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7</a:t>
            </a:fld>
            <a:endParaRPr lang="en-GB"/>
          </a:p>
        </p:txBody>
      </p:sp>
    </p:spTree>
    <p:extLst>
      <p:ext uri="{BB962C8B-B14F-4D97-AF65-F5344CB8AC3E}">
        <p14:creationId xmlns:p14="http://schemas.microsoft.com/office/powerpoint/2010/main" val="1475476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78AB69-C126-4ECE-AFE5-1A4EE7AB2C3E}" type="slidenum">
              <a:rPr lang="en-GB" smtClean="0"/>
              <a:t>8</a:t>
            </a:fld>
            <a:endParaRPr lang="en-GB"/>
          </a:p>
        </p:txBody>
      </p:sp>
    </p:spTree>
    <p:extLst>
      <p:ext uri="{BB962C8B-B14F-4D97-AF65-F5344CB8AC3E}">
        <p14:creationId xmlns:p14="http://schemas.microsoft.com/office/powerpoint/2010/main" val="4082060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BF9E65-0B1A-4156-BD75-736253264A8B}"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252777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BF9E65-0B1A-4156-BD75-736253264A8B}"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190058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BF9E65-0B1A-4156-BD75-736253264A8B}"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273600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BF9E65-0B1A-4156-BD75-736253264A8B}"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155010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BF9E65-0B1A-4156-BD75-736253264A8B}"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54052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BF9E65-0B1A-4156-BD75-736253264A8B}"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115228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BF9E65-0B1A-4156-BD75-736253264A8B}"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331636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BF9E65-0B1A-4156-BD75-736253264A8B}"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779631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F9E65-0B1A-4156-BD75-736253264A8B}"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355084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BF9E65-0B1A-4156-BD75-736253264A8B}"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102413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BF9E65-0B1A-4156-BD75-736253264A8B}"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FA393F-5CB4-4F3D-9774-6010220C0877}" type="slidenum">
              <a:rPr lang="en-GB" smtClean="0"/>
              <a:t>‹#›</a:t>
            </a:fld>
            <a:endParaRPr lang="en-GB"/>
          </a:p>
        </p:txBody>
      </p:sp>
    </p:spTree>
    <p:extLst>
      <p:ext uri="{BB962C8B-B14F-4D97-AF65-F5344CB8AC3E}">
        <p14:creationId xmlns:p14="http://schemas.microsoft.com/office/powerpoint/2010/main" val="13524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F9E65-0B1A-4156-BD75-736253264A8B}" type="datetimeFigureOut">
              <a:rPr lang="en-GB" smtClean="0"/>
              <a:t>01/06/2020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A393F-5CB4-4F3D-9774-6010220C0877}" type="slidenum">
              <a:rPr lang="en-GB" smtClean="0"/>
              <a:t>‹#›</a:t>
            </a:fld>
            <a:endParaRPr lang="en-GB"/>
          </a:p>
        </p:txBody>
      </p:sp>
    </p:spTree>
    <p:extLst>
      <p:ext uri="{BB962C8B-B14F-4D97-AF65-F5344CB8AC3E}">
        <p14:creationId xmlns:p14="http://schemas.microsoft.com/office/powerpoint/2010/main" val="3880166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hyperlink" Target="mailto:https://khub.net/group/phine-network-north-east"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mailto:LKISNorthEast@phe.gov.u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khub.net/group/phine-network-north-east/group-library/-/document_library/Sz8Ah1O1ukgg/view_file/316049568?_com_liferay_document_library_web_portlet_DLPortlet_INSTANCE_Sz8Ah1O1ukgg_redirect=https://khub.net:443/group/phine-network-north-east/group-library/-/document_library/Sz8Ah1O1ukgg/view/315846597?_com_liferay_document_library_web_portlet_DLPortlet_INSTANCE_Sz8Ah1O1ukgg_redirect%3Dhttps://khub.net:443/group/phine-network-north-east/group-library?p_p_id%3Dcom_liferay_document_library_web_portlet_DLPortlet_INSTANCE_Sz8Ah1O1ukgg%26p_p_lifecycle%3D0%26p_p_state%3Dnormal%26p_p_mode%3Dview"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9.png"/><Relationship Id="rId7" Type="http://schemas.openxmlformats.org/officeDocument/2006/relationships/image" Target="../media/image11.svg"/><Relationship Id="rId12"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2.svg"/><Relationship Id="rId10" Type="http://schemas.openxmlformats.org/officeDocument/2006/relationships/image" Target="../media/image14.png"/><Relationship Id="rId4" Type="http://schemas.openxmlformats.org/officeDocument/2006/relationships/image" Target="../media/image1.png"/><Relationship Id="rId9" Type="http://schemas.openxmlformats.org/officeDocument/2006/relationships/image" Target="../media/image13.sv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sv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9.png"/><Relationship Id="rId7" Type="http://schemas.openxmlformats.org/officeDocument/2006/relationships/image" Target="../media/image19.sv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3.svg"/><Relationship Id="rId5" Type="http://schemas.openxmlformats.org/officeDocument/2006/relationships/image" Target="../media/image8.svg"/><Relationship Id="rId10"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21.svg"/></Relationships>
</file>

<file path=ppt/slides/_rels/slide7.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khub.net/group/phine-network-north-east/group-wiki?p_p_id=com_liferay_wiki_web_portlet_WikiPortlet&amp;p_p_lifecycle=0&amp;p_p_state=normal&amp;p_p_mode=view&amp;_com_liferay_wiki_web_portlet_WikiPortlet_struts_action=/wiki/view&amp;_com_liferay_wiki_web_portlet_WikiPortlet_pageResourcePrimKey=315817325&amp;p_r_p_http://www.liferay.com/public-render-parameters/wiki_nodeName=Main&amp;p_r_p_http://www.liferay.com/public-render-parameters/wiki_title=C-WorKS+-+COVID-19+consequences+Want+it?+or+Know+it?+Share+it!" TargetMode="External"/><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hyperlink" Target="https://khub.net/group/phine-network-north-east/group-wiki?p_p_id=com_liferay_wiki_web_portlet_WikiPortlet&amp;p_p_lifecycle=0&amp;p_p_state=normal&amp;p_p_mode=view&amp;_com_liferay_wiki_web_portlet_WikiPortlet_struts_action=/wiki/view&amp;_com_liferay_wiki_web_portlet_WikiPortlet_pageResourcePrimKey=315817325&amp;p_r_p_http://www.liferay.com/public-render-parameters/wiki_nodeName=Main&amp;p_r_p_http://www.liferay.com/public-render-parameters/wiki_title=C-WorKS+-+COVID-19+consequences+Want+it?+or+Know+it?+Share+it!"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s://khub.net/group/phine-network-north-east/"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hyperlink" Target="https://khub.net/group/guest/" TargetMode="External"/><Relationship Id="rId5" Type="http://schemas.openxmlformats.org/officeDocument/2006/relationships/image" Target="../media/image3.png"/><Relationship Id="rId15" Type="http://schemas.openxmlformats.org/officeDocument/2006/relationships/image" Target="../media/image25.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2949781C-DE17-4203-B846-019B54D89B9C}"/>
              </a:ext>
            </a:extLst>
          </p:cNvPr>
          <p:cNvPicPr/>
          <p:nvPr/>
        </p:nvPicPr>
        <p:blipFill>
          <a:blip r:embed="rId3">
            <a:extLst>
              <a:ext uri="{96DAC541-7B7A-43D3-8B79-37D633B846F1}">
                <asvg:svgBlip xmlns:asvg="http://schemas.microsoft.com/office/drawing/2016/SVG/main" r:embed="rId4"/>
              </a:ext>
            </a:extLst>
          </a:blip>
          <a:stretch>
            <a:fillRect/>
          </a:stretch>
        </p:blipFill>
        <p:spPr>
          <a:xfrm>
            <a:off x="5640451" y="5980957"/>
            <a:ext cx="782180" cy="789359"/>
          </a:xfrm>
          <a:prstGeom prst="rect">
            <a:avLst/>
          </a:prstGeom>
        </p:spPr>
      </p:pic>
      <p:sp>
        <p:nvSpPr>
          <p:cNvPr id="5" name="TextBox 4"/>
          <p:cNvSpPr txBox="1"/>
          <p:nvPr/>
        </p:nvSpPr>
        <p:spPr>
          <a:xfrm>
            <a:off x="6374745" y="6026725"/>
            <a:ext cx="1195443" cy="584775"/>
          </a:xfrm>
          <a:prstGeom prst="rect">
            <a:avLst/>
          </a:prstGeom>
          <a:noFill/>
        </p:spPr>
        <p:txBody>
          <a:bodyPr wrap="square" rtlCol="0">
            <a:spAutoFit/>
          </a:bodyPr>
          <a:lstStyle/>
          <a:p>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pic>
        <p:nvPicPr>
          <p:cNvPr id="6" name="Graphic 7">
            <a:extLst>
              <a:ext uri="{FF2B5EF4-FFF2-40B4-BE49-F238E27FC236}">
                <a16:creationId xmlns:a16="http://schemas.microsoft.com/office/drawing/2014/main" id="{E5A9A96A-ABF9-478D-9047-7841C59EB965}"/>
              </a:ext>
            </a:extLst>
          </p:cNvPr>
          <p:cNvPicPr/>
          <p:nvPr/>
        </p:nvPicPr>
        <p:blipFill>
          <a:blip r:embed="rId5">
            <a:extLst>
              <a:ext uri="{96DAC541-7B7A-43D3-8B79-37D633B846F1}">
                <asvg:svgBlip xmlns:asvg="http://schemas.microsoft.com/office/drawing/2016/SVG/main" r:embed="rId6"/>
              </a:ext>
            </a:extLst>
          </a:blip>
          <a:stretch>
            <a:fillRect/>
          </a:stretch>
        </p:blipFill>
        <p:spPr>
          <a:xfrm>
            <a:off x="7541364" y="5872916"/>
            <a:ext cx="771960" cy="787887"/>
          </a:xfrm>
          <a:prstGeom prst="rect">
            <a:avLst/>
          </a:prstGeom>
        </p:spPr>
      </p:pic>
      <p:sp>
        <p:nvSpPr>
          <p:cNvPr id="7" name="TextBox 6"/>
          <p:cNvSpPr txBox="1"/>
          <p:nvPr/>
        </p:nvSpPr>
        <p:spPr>
          <a:xfrm>
            <a:off x="8431718" y="6013491"/>
            <a:ext cx="1154349" cy="584775"/>
          </a:xfrm>
          <a:prstGeom prst="rect">
            <a:avLst/>
          </a:prstGeom>
          <a:noFill/>
        </p:spPr>
        <p:txBody>
          <a:bodyPr wrap="square" rtlCol="0">
            <a:spAutoFit/>
          </a:bodyPr>
          <a:lstStyle/>
          <a:p>
            <a:r>
              <a:rPr lang="en-GB" sz="3200" b="1" dirty="0">
                <a:solidFill>
                  <a:srgbClr val="7030A0"/>
                </a:solidFill>
              </a:rPr>
              <a:t>K</a:t>
            </a:r>
            <a:r>
              <a:rPr lang="en-GB" b="1" dirty="0">
                <a:solidFill>
                  <a:srgbClr val="7030A0"/>
                </a:solidFill>
              </a:rPr>
              <a:t>now it? </a:t>
            </a:r>
            <a:endParaRPr lang="en-GB" dirty="0">
              <a:solidFill>
                <a:srgbClr val="7030A0"/>
              </a:solidFill>
            </a:endParaRPr>
          </a:p>
        </p:txBody>
      </p:sp>
      <p:pic>
        <p:nvPicPr>
          <p:cNvPr id="8" name="Graphic 6">
            <a:extLst>
              <a:ext uri="{FF2B5EF4-FFF2-40B4-BE49-F238E27FC236}">
                <a16:creationId xmlns:a16="http://schemas.microsoft.com/office/drawing/2014/main" id="{137B565D-CF04-4EBD-9393-5979ED31FEFF}"/>
              </a:ext>
            </a:extLst>
          </p:cNvPr>
          <p:cNvPicPr/>
          <p:nvPr/>
        </p:nvPicPr>
        <p:blipFill>
          <a:blip r:embed="rId7">
            <a:extLst>
              <a:ext uri="{96DAC541-7B7A-43D3-8B79-37D633B846F1}">
                <asvg:svgBlip xmlns:asvg="http://schemas.microsoft.com/office/drawing/2016/SVG/main" r:embed="rId8"/>
              </a:ext>
            </a:extLst>
          </a:blip>
          <a:stretch>
            <a:fillRect/>
          </a:stretch>
        </p:blipFill>
        <p:spPr>
          <a:xfrm>
            <a:off x="9697191" y="5872916"/>
            <a:ext cx="764731" cy="738499"/>
          </a:xfrm>
          <a:prstGeom prst="rect">
            <a:avLst/>
          </a:prstGeom>
        </p:spPr>
      </p:pic>
      <p:sp>
        <p:nvSpPr>
          <p:cNvPr id="9" name="TextBox 8"/>
          <p:cNvSpPr txBox="1"/>
          <p:nvPr/>
        </p:nvSpPr>
        <p:spPr>
          <a:xfrm>
            <a:off x="10483617" y="6000291"/>
            <a:ext cx="1168593" cy="584775"/>
          </a:xfrm>
          <a:prstGeom prst="rect">
            <a:avLst/>
          </a:prstGeom>
          <a:noFill/>
        </p:spPr>
        <p:txBody>
          <a:bodyPr wrap="square" rtlCol="0">
            <a:spAutoFit/>
          </a:bodyPr>
          <a:lstStyle/>
          <a:p>
            <a:r>
              <a:rPr lang="en-GB" sz="3200" b="1" dirty="0">
                <a:solidFill>
                  <a:srgbClr val="00B050"/>
                </a:solidFill>
              </a:rPr>
              <a:t>S</a:t>
            </a:r>
            <a:r>
              <a:rPr lang="en-GB" b="1" dirty="0">
                <a:solidFill>
                  <a:srgbClr val="00B050"/>
                </a:solidFill>
              </a:rPr>
              <a:t>hare it! </a:t>
            </a:r>
            <a:endParaRPr lang="en-GB" dirty="0">
              <a:solidFill>
                <a:srgbClr val="00B050"/>
              </a:solidFill>
            </a:endParaRPr>
          </a:p>
        </p:txBody>
      </p:sp>
      <p:pic>
        <p:nvPicPr>
          <p:cNvPr id="10" name="Graphic 9">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23454" y="5911199"/>
            <a:ext cx="789358" cy="789358"/>
          </a:xfrm>
          <a:prstGeom prst="rect">
            <a:avLst/>
          </a:prstGeom>
        </p:spPr>
      </p:pic>
      <p:sp>
        <p:nvSpPr>
          <p:cNvPr id="11" name="Rectangle 10"/>
          <p:cNvSpPr/>
          <p:nvPr/>
        </p:nvSpPr>
        <p:spPr>
          <a:xfrm>
            <a:off x="1060095" y="6026640"/>
            <a:ext cx="4580356" cy="584775"/>
          </a:xfrm>
          <a:prstGeom prst="rect">
            <a:avLst/>
          </a:prstGeom>
        </p:spPr>
        <p:txBody>
          <a:bodyPr wrap="none">
            <a:spAutoFit/>
          </a:bodyPr>
          <a:lstStyle/>
          <a:p>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097280" y="975360"/>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1138457" y="1959194"/>
            <a:ext cx="10038080" cy="11802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i="1" dirty="0">
                <a:solidFill>
                  <a:srgbClr val="ED7D31"/>
                </a:solidFill>
              </a:rPr>
              <a:t>C-WorKS: COVID-19 consequences – </a:t>
            </a:r>
            <a:endParaRPr lang="en-GB" b="1" dirty="0">
              <a:solidFill>
                <a:srgbClr val="ED7D31"/>
              </a:solidFill>
            </a:endParaRPr>
          </a:p>
          <a:p>
            <a:r>
              <a:rPr lang="en-GB" b="1" i="1" dirty="0">
                <a:solidFill>
                  <a:srgbClr val="FF0066"/>
                </a:solidFill>
              </a:rPr>
              <a:t>Want it? </a:t>
            </a:r>
            <a:r>
              <a:rPr lang="en-GB" b="1" i="1" dirty="0">
                <a:solidFill>
                  <a:srgbClr val="7030A0"/>
                </a:solidFill>
              </a:rPr>
              <a:t>or Know it? </a:t>
            </a:r>
            <a:r>
              <a:rPr lang="en-GB" b="1" i="1" dirty="0">
                <a:solidFill>
                  <a:srgbClr val="00B050"/>
                </a:solidFill>
              </a:rPr>
              <a:t>Share it!</a:t>
            </a:r>
            <a:endParaRPr lang="en-GB" b="1" dirty="0">
              <a:solidFill>
                <a:srgbClr val="00B050"/>
              </a:solidFill>
            </a:endParaRPr>
          </a:p>
          <a:p>
            <a:endParaRPr lang="en-GB" dirty="0"/>
          </a:p>
          <a:p>
            <a:endParaRPr lang="en-GB" dirty="0">
              <a:solidFill>
                <a:srgbClr val="00B050"/>
              </a:solidFill>
            </a:endParaRPr>
          </a:p>
        </p:txBody>
      </p:sp>
    </p:spTree>
    <p:extLst>
      <p:ext uri="{BB962C8B-B14F-4D97-AF65-F5344CB8AC3E}">
        <p14:creationId xmlns:p14="http://schemas.microsoft.com/office/powerpoint/2010/main" val="183804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2949781C-DE17-4203-B846-019B54D89B9C}"/>
              </a:ext>
            </a:extLst>
          </p:cNvPr>
          <p:cNvPicPr/>
          <p:nvPr/>
        </p:nvPicPr>
        <p:blipFill>
          <a:blip r:embed="rId3">
            <a:extLst>
              <a:ext uri="{96DAC541-7B7A-43D3-8B79-37D633B846F1}">
                <asvg:svgBlip xmlns:asvg="http://schemas.microsoft.com/office/drawing/2016/SVG/main" r:embed="rId4"/>
              </a:ext>
            </a:extLst>
          </a:blip>
          <a:stretch>
            <a:fillRect/>
          </a:stretch>
        </p:blipFill>
        <p:spPr>
          <a:xfrm>
            <a:off x="5562726" y="5924347"/>
            <a:ext cx="782180" cy="789359"/>
          </a:xfrm>
          <a:prstGeom prst="rect">
            <a:avLst/>
          </a:prstGeom>
        </p:spPr>
      </p:pic>
      <p:sp>
        <p:nvSpPr>
          <p:cNvPr id="5" name="TextBox 4"/>
          <p:cNvSpPr txBox="1"/>
          <p:nvPr/>
        </p:nvSpPr>
        <p:spPr>
          <a:xfrm>
            <a:off x="6275891" y="6013492"/>
            <a:ext cx="1195443" cy="584775"/>
          </a:xfrm>
          <a:prstGeom prst="rect">
            <a:avLst/>
          </a:prstGeom>
          <a:noFill/>
        </p:spPr>
        <p:txBody>
          <a:bodyPr wrap="square" rtlCol="0">
            <a:spAutoFit/>
          </a:bodyPr>
          <a:lstStyle/>
          <a:p>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pic>
        <p:nvPicPr>
          <p:cNvPr id="6" name="Graphic 7">
            <a:extLst>
              <a:ext uri="{FF2B5EF4-FFF2-40B4-BE49-F238E27FC236}">
                <a16:creationId xmlns:a16="http://schemas.microsoft.com/office/drawing/2014/main" id="{E5A9A96A-ABF9-478D-9047-7841C59EB965}"/>
              </a:ext>
            </a:extLst>
          </p:cNvPr>
          <p:cNvPicPr/>
          <p:nvPr/>
        </p:nvPicPr>
        <p:blipFill>
          <a:blip r:embed="rId5">
            <a:extLst>
              <a:ext uri="{96DAC541-7B7A-43D3-8B79-37D633B846F1}">
                <asvg:svgBlip xmlns:asvg="http://schemas.microsoft.com/office/drawing/2016/SVG/main" r:embed="rId6"/>
              </a:ext>
            </a:extLst>
          </a:blip>
          <a:stretch>
            <a:fillRect/>
          </a:stretch>
        </p:blipFill>
        <p:spPr>
          <a:xfrm>
            <a:off x="7541364" y="5872916"/>
            <a:ext cx="771960" cy="787887"/>
          </a:xfrm>
          <a:prstGeom prst="rect">
            <a:avLst/>
          </a:prstGeom>
        </p:spPr>
      </p:pic>
      <p:sp>
        <p:nvSpPr>
          <p:cNvPr id="7" name="TextBox 6"/>
          <p:cNvSpPr txBox="1"/>
          <p:nvPr/>
        </p:nvSpPr>
        <p:spPr>
          <a:xfrm>
            <a:off x="8431718" y="6013491"/>
            <a:ext cx="1154349" cy="584775"/>
          </a:xfrm>
          <a:prstGeom prst="rect">
            <a:avLst/>
          </a:prstGeom>
          <a:noFill/>
        </p:spPr>
        <p:txBody>
          <a:bodyPr wrap="square" rtlCol="0">
            <a:spAutoFit/>
          </a:bodyPr>
          <a:lstStyle/>
          <a:p>
            <a:r>
              <a:rPr lang="en-GB" sz="3200" b="1" dirty="0">
                <a:solidFill>
                  <a:srgbClr val="7030A0"/>
                </a:solidFill>
              </a:rPr>
              <a:t>K</a:t>
            </a:r>
            <a:r>
              <a:rPr lang="en-GB" b="1" dirty="0">
                <a:solidFill>
                  <a:srgbClr val="7030A0"/>
                </a:solidFill>
              </a:rPr>
              <a:t>now it? </a:t>
            </a:r>
            <a:endParaRPr lang="en-GB" dirty="0">
              <a:solidFill>
                <a:srgbClr val="7030A0"/>
              </a:solidFill>
            </a:endParaRPr>
          </a:p>
        </p:txBody>
      </p:sp>
      <p:pic>
        <p:nvPicPr>
          <p:cNvPr id="8" name="Graphic 6">
            <a:extLst>
              <a:ext uri="{FF2B5EF4-FFF2-40B4-BE49-F238E27FC236}">
                <a16:creationId xmlns:a16="http://schemas.microsoft.com/office/drawing/2014/main" id="{137B565D-CF04-4EBD-9393-5979ED31FEFF}"/>
              </a:ext>
            </a:extLst>
          </p:cNvPr>
          <p:cNvPicPr/>
          <p:nvPr/>
        </p:nvPicPr>
        <p:blipFill>
          <a:blip r:embed="rId7">
            <a:extLst>
              <a:ext uri="{96DAC541-7B7A-43D3-8B79-37D633B846F1}">
                <asvg:svgBlip xmlns:asvg="http://schemas.microsoft.com/office/drawing/2016/SVG/main" r:embed="rId8"/>
              </a:ext>
            </a:extLst>
          </a:blip>
          <a:stretch>
            <a:fillRect/>
          </a:stretch>
        </p:blipFill>
        <p:spPr>
          <a:xfrm>
            <a:off x="9697191" y="5872916"/>
            <a:ext cx="764731" cy="738499"/>
          </a:xfrm>
          <a:prstGeom prst="rect">
            <a:avLst/>
          </a:prstGeom>
        </p:spPr>
      </p:pic>
      <p:sp>
        <p:nvSpPr>
          <p:cNvPr id="9" name="TextBox 8"/>
          <p:cNvSpPr txBox="1"/>
          <p:nvPr/>
        </p:nvSpPr>
        <p:spPr>
          <a:xfrm>
            <a:off x="10483617" y="6000291"/>
            <a:ext cx="1168593" cy="584775"/>
          </a:xfrm>
          <a:prstGeom prst="rect">
            <a:avLst/>
          </a:prstGeom>
          <a:noFill/>
        </p:spPr>
        <p:txBody>
          <a:bodyPr wrap="square" rtlCol="0">
            <a:spAutoFit/>
          </a:bodyPr>
          <a:lstStyle/>
          <a:p>
            <a:r>
              <a:rPr lang="en-GB" sz="3200" b="1" dirty="0">
                <a:solidFill>
                  <a:srgbClr val="00B050"/>
                </a:solidFill>
              </a:rPr>
              <a:t>S</a:t>
            </a:r>
            <a:r>
              <a:rPr lang="en-GB" b="1" dirty="0">
                <a:solidFill>
                  <a:srgbClr val="00B050"/>
                </a:solidFill>
              </a:rPr>
              <a:t>hare it! </a:t>
            </a:r>
            <a:endParaRPr lang="en-GB" dirty="0">
              <a:solidFill>
                <a:srgbClr val="00B050"/>
              </a:solidFill>
            </a:endParaRPr>
          </a:p>
        </p:txBody>
      </p:sp>
      <p:pic>
        <p:nvPicPr>
          <p:cNvPr id="10" name="Graphic 9">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8951" y="5911203"/>
            <a:ext cx="789358" cy="789358"/>
          </a:xfrm>
          <a:prstGeom prst="rect">
            <a:avLst/>
          </a:prstGeom>
        </p:spPr>
      </p:pic>
      <p:sp>
        <p:nvSpPr>
          <p:cNvPr id="11" name="Rectangle 10"/>
          <p:cNvSpPr/>
          <p:nvPr/>
        </p:nvSpPr>
        <p:spPr>
          <a:xfrm>
            <a:off x="1042807" y="6026640"/>
            <a:ext cx="4678724" cy="584775"/>
          </a:xfrm>
          <a:prstGeom prst="rect">
            <a:avLst/>
          </a:prstGeom>
        </p:spPr>
        <p:txBody>
          <a:bodyPr wrap="square">
            <a:spAutoFit/>
          </a:bodyPr>
          <a:lstStyle/>
          <a:p>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097280" y="975360"/>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1138457" y="197198"/>
            <a:ext cx="9144061" cy="6758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Aims</a:t>
            </a:r>
          </a:p>
          <a:p>
            <a:endParaRPr lang="en-GB" dirty="0">
              <a:solidFill>
                <a:srgbClr val="00B050"/>
              </a:solidFill>
            </a:endParaRPr>
          </a:p>
        </p:txBody>
      </p:sp>
      <p:sp>
        <p:nvSpPr>
          <p:cNvPr id="12" name="TextBox 11">
            <a:extLst>
              <a:ext uri="{FF2B5EF4-FFF2-40B4-BE49-F238E27FC236}">
                <a16:creationId xmlns:a16="http://schemas.microsoft.com/office/drawing/2014/main" id="{B5A744DF-1326-463F-A620-0112B8A33033}"/>
              </a:ext>
            </a:extLst>
          </p:cNvPr>
          <p:cNvSpPr txBox="1"/>
          <p:nvPr/>
        </p:nvSpPr>
        <p:spPr>
          <a:xfrm>
            <a:off x="235130" y="975358"/>
            <a:ext cx="11739155" cy="5324535"/>
          </a:xfrm>
          <a:prstGeom prst="rect">
            <a:avLst/>
          </a:prstGeom>
          <a:noFill/>
        </p:spPr>
        <p:txBody>
          <a:bodyPr wrap="square" rtlCol="0">
            <a:spAutoFit/>
          </a:bodyPr>
          <a:lstStyle/>
          <a:p>
            <a:r>
              <a:rPr lang="en-GB" sz="2800" dirty="0"/>
              <a:t>      </a:t>
            </a:r>
          </a:p>
          <a:p>
            <a:r>
              <a:rPr lang="en-GB" sz="2400" dirty="0"/>
              <a:t>C-</a:t>
            </a:r>
            <a:r>
              <a:rPr lang="en-GB" sz="2400" dirty="0" err="1"/>
              <a:t>WorKS</a:t>
            </a:r>
            <a:r>
              <a:rPr lang="en-GB" sz="2400" dirty="0"/>
              <a:t> primary aim is to bring people and organisations who will hold  different pieces of knowledge and understanding together to enable more effective, equitable and efficient ways of working across the whole region.</a:t>
            </a:r>
          </a:p>
          <a:p>
            <a:endParaRPr lang="en-GB" sz="2400" dirty="0"/>
          </a:p>
          <a:p>
            <a:r>
              <a:rPr lang="en-GB" sz="2400" dirty="0"/>
              <a:t>C-WorKS will facilitate sharing of information, reduce duplication, highlight gaps and maximise the value of non-COVID, system-wide work done in this region</a:t>
            </a:r>
          </a:p>
          <a:p>
            <a:endParaRPr lang="en-GB" sz="2400" dirty="0"/>
          </a:p>
          <a:p>
            <a:r>
              <a:rPr lang="en-GB" sz="2400" dirty="0"/>
              <a:t>C-</a:t>
            </a:r>
            <a:r>
              <a:rPr lang="en-GB" sz="2400" dirty="0" err="1"/>
              <a:t>WorKS</a:t>
            </a:r>
            <a:r>
              <a:rPr lang="en-GB" sz="2400" dirty="0"/>
              <a:t> empowers members to add their own resources, post questions and proactively contact others who are working on similar issues. </a:t>
            </a:r>
          </a:p>
          <a:p>
            <a:endParaRPr lang="en-GB" sz="2400" dirty="0"/>
          </a:p>
          <a:p>
            <a:r>
              <a:rPr lang="en-GB" sz="2400" dirty="0"/>
              <a:t>C-</a:t>
            </a:r>
            <a:r>
              <a:rPr lang="en-GB" sz="2400" dirty="0" err="1"/>
              <a:t>WorKS</a:t>
            </a:r>
            <a:r>
              <a:rPr lang="en-GB" sz="2400" dirty="0"/>
              <a:t> will adapt overtime to make sure it best serves the needs and  wants of its users. </a:t>
            </a:r>
          </a:p>
          <a:p>
            <a:r>
              <a:rPr lang="en-GB" sz="2800" dirty="0"/>
              <a:t> </a:t>
            </a:r>
          </a:p>
          <a:p>
            <a:pPr>
              <a:spcAft>
                <a:spcPts val="750"/>
              </a:spcAft>
            </a:pPr>
            <a:endParaRPr lang="en-GB" sz="2000" dirty="0"/>
          </a:p>
        </p:txBody>
      </p:sp>
    </p:spTree>
    <p:extLst>
      <p:ext uri="{BB962C8B-B14F-4D97-AF65-F5344CB8AC3E}">
        <p14:creationId xmlns:p14="http://schemas.microsoft.com/office/powerpoint/2010/main" val="331283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2949781C-DE17-4203-B846-019B54D89B9C}"/>
              </a:ext>
            </a:extLst>
          </p:cNvPr>
          <p:cNvPicPr/>
          <p:nvPr/>
        </p:nvPicPr>
        <p:blipFill>
          <a:blip r:embed="rId3">
            <a:extLst>
              <a:ext uri="{96DAC541-7B7A-43D3-8B79-37D633B846F1}">
                <asvg:svgBlip xmlns:asvg="http://schemas.microsoft.com/office/drawing/2016/SVG/main" r:embed="rId4"/>
              </a:ext>
            </a:extLst>
          </a:blip>
          <a:stretch>
            <a:fillRect/>
          </a:stretch>
        </p:blipFill>
        <p:spPr>
          <a:xfrm>
            <a:off x="5538835" y="5957909"/>
            <a:ext cx="782180" cy="789359"/>
          </a:xfrm>
          <a:prstGeom prst="rect">
            <a:avLst/>
          </a:prstGeom>
        </p:spPr>
      </p:pic>
      <p:sp>
        <p:nvSpPr>
          <p:cNvPr id="5" name="TextBox 4"/>
          <p:cNvSpPr txBox="1"/>
          <p:nvPr/>
        </p:nvSpPr>
        <p:spPr>
          <a:xfrm>
            <a:off x="6275891" y="6013492"/>
            <a:ext cx="1195443" cy="584775"/>
          </a:xfrm>
          <a:prstGeom prst="rect">
            <a:avLst/>
          </a:prstGeom>
          <a:noFill/>
        </p:spPr>
        <p:txBody>
          <a:bodyPr wrap="square" rtlCol="0">
            <a:spAutoFit/>
          </a:bodyPr>
          <a:lstStyle/>
          <a:p>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pic>
        <p:nvPicPr>
          <p:cNvPr id="6" name="Graphic 7">
            <a:extLst>
              <a:ext uri="{FF2B5EF4-FFF2-40B4-BE49-F238E27FC236}">
                <a16:creationId xmlns:a16="http://schemas.microsoft.com/office/drawing/2014/main" id="{E5A9A96A-ABF9-478D-9047-7841C59EB965}"/>
              </a:ext>
            </a:extLst>
          </p:cNvPr>
          <p:cNvPicPr/>
          <p:nvPr/>
        </p:nvPicPr>
        <p:blipFill>
          <a:blip r:embed="rId5">
            <a:extLst>
              <a:ext uri="{96DAC541-7B7A-43D3-8B79-37D633B846F1}">
                <asvg:svgBlip xmlns:asvg="http://schemas.microsoft.com/office/drawing/2016/SVG/main" r:embed="rId6"/>
              </a:ext>
            </a:extLst>
          </a:blip>
          <a:stretch>
            <a:fillRect/>
          </a:stretch>
        </p:blipFill>
        <p:spPr>
          <a:xfrm>
            <a:off x="7541364" y="5872916"/>
            <a:ext cx="771960" cy="787887"/>
          </a:xfrm>
          <a:prstGeom prst="rect">
            <a:avLst/>
          </a:prstGeom>
        </p:spPr>
      </p:pic>
      <p:sp>
        <p:nvSpPr>
          <p:cNvPr id="7" name="TextBox 6"/>
          <p:cNvSpPr txBox="1"/>
          <p:nvPr/>
        </p:nvSpPr>
        <p:spPr>
          <a:xfrm>
            <a:off x="8431718" y="6013491"/>
            <a:ext cx="1154349" cy="584775"/>
          </a:xfrm>
          <a:prstGeom prst="rect">
            <a:avLst/>
          </a:prstGeom>
          <a:noFill/>
        </p:spPr>
        <p:txBody>
          <a:bodyPr wrap="square" rtlCol="0">
            <a:spAutoFit/>
          </a:bodyPr>
          <a:lstStyle/>
          <a:p>
            <a:r>
              <a:rPr lang="en-GB" sz="3200" b="1" dirty="0">
                <a:solidFill>
                  <a:srgbClr val="7030A0"/>
                </a:solidFill>
              </a:rPr>
              <a:t>K</a:t>
            </a:r>
            <a:r>
              <a:rPr lang="en-GB" b="1" dirty="0">
                <a:solidFill>
                  <a:srgbClr val="7030A0"/>
                </a:solidFill>
              </a:rPr>
              <a:t>now it? </a:t>
            </a:r>
            <a:endParaRPr lang="en-GB" dirty="0">
              <a:solidFill>
                <a:srgbClr val="7030A0"/>
              </a:solidFill>
            </a:endParaRPr>
          </a:p>
        </p:txBody>
      </p:sp>
      <p:pic>
        <p:nvPicPr>
          <p:cNvPr id="8" name="Graphic 6">
            <a:extLst>
              <a:ext uri="{FF2B5EF4-FFF2-40B4-BE49-F238E27FC236}">
                <a16:creationId xmlns:a16="http://schemas.microsoft.com/office/drawing/2014/main" id="{137B565D-CF04-4EBD-9393-5979ED31FEFF}"/>
              </a:ext>
            </a:extLst>
          </p:cNvPr>
          <p:cNvPicPr/>
          <p:nvPr/>
        </p:nvPicPr>
        <p:blipFill>
          <a:blip r:embed="rId7">
            <a:extLst>
              <a:ext uri="{96DAC541-7B7A-43D3-8B79-37D633B846F1}">
                <asvg:svgBlip xmlns:asvg="http://schemas.microsoft.com/office/drawing/2016/SVG/main" r:embed="rId8"/>
              </a:ext>
            </a:extLst>
          </a:blip>
          <a:stretch>
            <a:fillRect/>
          </a:stretch>
        </p:blipFill>
        <p:spPr>
          <a:xfrm>
            <a:off x="9697191" y="5872916"/>
            <a:ext cx="764731" cy="738499"/>
          </a:xfrm>
          <a:prstGeom prst="rect">
            <a:avLst/>
          </a:prstGeom>
        </p:spPr>
      </p:pic>
      <p:sp>
        <p:nvSpPr>
          <p:cNvPr id="9" name="TextBox 8"/>
          <p:cNvSpPr txBox="1"/>
          <p:nvPr/>
        </p:nvSpPr>
        <p:spPr>
          <a:xfrm>
            <a:off x="10483617" y="6000291"/>
            <a:ext cx="1168593" cy="584775"/>
          </a:xfrm>
          <a:prstGeom prst="rect">
            <a:avLst/>
          </a:prstGeom>
          <a:noFill/>
        </p:spPr>
        <p:txBody>
          <a:bodyPr wrap="square" rtlCol="0">
            <a:spAutoFit/>
          </a:bodyPr>
          <a:lstStyle/>
          <a:p>
            <a:r>
              <a:rPr lang="en-GB" sz="3200" b="1" dirty="0">
                <a:solidFill>
                  <a:srgbClr val="00B050"/>
                </a:solidFill>
              </a:rPr>
              <a:t>S</a:t>
            </a:r>
            <a:r>
              <a:rPr lang="en-GB" b="1" dirty="0">
                <a:solidFill>
                  <a:srgbClr val="00B050"/>
                </a:solidFill>
              </a:rPr>
              <a:t>hare it! </a:t>
            </a:r>
            <a:endParaRPr lang="en-GB" dirty="0">
              <a:solidFill>
                <a:srgbClr val="00B050"/>
              </a:solidFill>
            </a:endParaRPr>
          </a:p>
        </p:txBody>
      </p:sp>
      <p:pic>
        <p:nvPicPr>
          <p:cNvPr id="10" name="Graphic 9">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9078" y="5915528"/>
            <a:ext cx="789358" cy="789358"/>
          </a:xfrm>
          <a:prstGeom prst="rect">
            <a:avLst/>
          </a:prstGeom>
        </p:spPr>
      </p:pic>
      <p:sp>
        <p:nvSpPr>
          <p:cNvPr id="11" name="Rectangle 10"/>
          <p:cNvSpPr/>
          <p:nvPr/>
        </p:nvSpPr>
        <p:spPr>
          <a:xfrm>
            <a:off x="1003602" y="6038159"/>
            <a:ext cx="4580356" cy="584775"/>
          </a:xfrm>
          <a:prstGeom prst="rect">
            <a:avLst/>
          </a:prstGeom>
        </p:spPr>
        <p:txBody>
          <a:bodyPr wrap="none">
            <a:spAutoFit/>
          </a:bodyPr>
          <a:lstStyle/>
          <a:p>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097280" y="975360"/>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924560" y="516474"/>
            <a:ext cx="9940664" cy="6758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i="1" dirty="0"/>
              <a:t>Background</a:t>
            </a:r>
            <a:endParaRPr lang="en-GB" b="1" dirty="0"/>
          </a:p>
          <a:p>
            <a:endParaRPr lang="en-GB" dirty="0">
              <a:solidFill>
                <a:srgbClr val="00B050"/>
              </a:solidFill>
            </a:endParaRPr>
          </a:p>
        </p:txBody>
      </p:sp>
      <p:sp>
        <p:nvSpPr>
          <p:cNvPr id="14" name="Content Placeholder 2"/>
          <p:cNvSpPr txBox="1">
            <a:spLocks/>
          </p:cNvSpPr>
          <p:nvPr/>
        </p:nvSpPr>
        <p:spPr>
          <a:xfrm>
            <a:off x="413781" y="842682"/>
            <a:ext cx="11364440" cy="515760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i="1" dirty="0">
              <a:solidFill>
                <a:srgbClr val="0070C0"/>
              </a:solidFill>
            </a:endParaRPr>
          </a:p>
        </p:txBody>
      </p:sp>
      <p:sp>
        <p:nvSpPr>
          <p:cNvPr id="2" name="Rectangle 1">
            <a:extLst>
              <a:ext uri="{FF2B5EF4-FFF2-40B4-BE49-F238E27FC236}">
                <a16:creationId xmlns:a16="http://schemas.microsoft.com/office/drawing/2014/main" id="{F9121E4A-578A-4777-9ED7-C251526E7C30}"/>
              </a:ext>
            </a:extLst>
          </p:cNvPr>
          <p:cNvSpPr/>
          <p:nvPr/>
        </p:nvSpPr>
        <p:spPr>
          <a:xfrm>
            <a:off x="924560" y="1357892"/>
            <a:ext cx="10702810" cy="4637167"/>
          </a:xfrm>
          <a:prstGeom prst="rect">
            <a:avLst/>
          </a:prstGeom>
        </p:spPr>
        <p:txBody>
          <a:bodyPr wrap="square">
            <a:spAutoFit/>
          </a:bodyPr>
          <a:lstStyle/>
          <a:p>
            <a:pPr>
              <a:spcAft>
                <a:spcPts val="1800"/>
              </a:spcAft>
            </a:pPr>
            <a:r>
              <a:rPr lang="en-GB" sz="2400" dirty="0">
                <a:cs typeface="Arial" panose="020B0604020202020204" pitchFamily="34" charset="0"/>
              </a:rPr>
              <a:t>COVID-19, and measures to limit the spread of the virus, have had a huge impact on individuals, communities and care services. </a:t>
            </a:r>
            <a:r>
              <a:rPr lang="en-GB" sz="2400" dirty="0">
                <a:ea typeface="Times New Roman" panose="02020603050405020304" pitchFamily="18" charset="0"/>
                <a:cs typeface="Arial" panose="020B0604020202020204" pitchFamily="34" charset="0"/>
              </a:rPr>
              <a:t>C-WorKS provides a regional, system-wide approach </a:t>
            </a:r>
            <a:r>
              <a:rPr lang="en-GB" sz="2400" dirty="0">
                <a:cs typeface="Arial" panose="020B0604020202020204" pitchFamily="34" charset="0"/>
              </a:rPr>
              <a:t>to share relevant knowledge and intelligence across the system.</a:t>
            </a:r>
            <a:r>
              <a:rPr lang="en-GB" sz="2400" dirty="0">
                <a:ea typeface="Times New Roman" panose="02020603050405020304" pitchFamily="18" charset="0"/>
                <a:cs typeface="Arial" panose="020B0604020202020204" pitchFamily="34" charset="0"/>
              </a:rPr>
              <a:t> </a:t>
            </a:r>
          </a:p>
          <a:p>
            <a:pPr>
              <a:spcAft>
                <a:spcPts val="1800"/>
              </a:spcAft>
            </a:pPr>
            <a:r>
              <a:rPr lang="en-GB" sz="2400" dirty="0">
                <a:ea typeface="Times New Roman" panose="02020603050405020304" pitchFamily="18" charset="0"/>
                <a:cs typeface="Arial" panose="020B0604020202020204" pitchFamily="34" charset="0"/>
              </a:rPr>
              <a:t>The idea for C-WorKS evolved from a paper scoping the broader impacts of COVID-19 and lockdown. This document is regularly updated and the latest version can be accessed in the Library </a:t>
            </a:r>
            <a:r>
              <a:rPr lang="en-GB" sz="2400" dirty="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here</a:t>
            </a:r>
            <a:r>
              <a:rPr lang="en-GB" sz="2400" dirty="0">
                <a:ea typeface="Times New Roman" panose="02020603050405020304" pitchFamily="18" charset="0"/>
                <a:cs typeface="Arial" panose="020B0604020202020204" pitchFamily="34" charset="0"/>
              </a:rPr>
              <a:t> (C-WorKS sign up required) or by emailing </a:t>
            </a:r>
            <a:r>
              <a:rPr lang="en-GB" sz="2400" dirty="0">
                <a:ea typeface="Times New Roman" panose="02020603050405020304" pitchFamily="18" charset="0"/>
                <a:cs typeface="Arial" panose="020B0604020202020204" pitchFamily="34" charset="0"/>
                <a:hlinkClick r:id="rId12"/>
              </a:rPr>
              <a:t>LKISNorthEast@phe.gov.uk</a:t>
            </a:r>
            <a:endParaRPr lang="en-GB" sz="2400" dirty="0">
              <a:ea typeface="Times New Roman" panose="02020603050405020304" pitchFamily="18" charset="0"/>
              <a:cs typeface="Arial" panose="020B0604020202020204" pitchFamily="34" charset="0"/>
            </a:endParaRPr>
          </a:p>
          <a:p>
            <a:pPr>
              <a:spcAft>
                <a:spcPts val="750"/>
              </a:spcAft>
            </a:pPr>
            <a:r>
              <a:rPr lang="en-GB" sz="2400" dirty="0">
                <a:ea typeface="Times New Roman" panose="02020603050405020304" pitchFamily="18" charset="0"/>
                <a:cs typeface="Arial" panose="020B0604020202020204" pitchFamily="34" charset="0"/>
              </a:rPr>
              <a:t>C-WorKS is hosted via the LKIS NE </a:t>
            </a:r>
            <a:r>
              <a:rPr lang="en-GB" sz="2400" dirty="0">
                <a:ea typeface="Times New Roman" panose="02020603050405020304" pitchFamily="18" charset="0"/>
                <a:cs typeface="Arial" panose="020B0604020202020204" pitchFamily="34" charset="0"/>
                <a:hlinkClick r:id="rId13"/>
              </a:rPr>
              <a:t>PHINE Network </a:t>
            </a:r>
            <a:r>
              <a:rPr lang="en-GB" sz="2400" dirty="0" err="1">
                <a:ea typeface="Times New Roman" panose="02020603050405020304" pitchFamily="18" charset="0"/>
                <a:cs typeface="Arial" panose="020B0604020202020204" pitchFamily="34" charset="0"/>
                <a:hlinkClick r:id="rId13"/>
              </a:rPr>
              <a:t>Khub</a:t>
            </a:r>
            <a:r>
              <a:rPr lang="en-GB" sz="2400" dirty="0">
                <a:ea typeface="Times New Roman" panose="02020603050405020304" pitchFamily="18" charset="0"/>
                <a:cs typeface="Arial" panose="020B0604020202020204" pitchFamily="34" charset="0"/>
                <a:hlinkClick r:id="rId13"/>
              </a:rPr>
              <a:t> group</a:t>
            </a:r>
            <a:r>
              <a:rPr lang="en-GB" sz="2400" dirty="0">
                <a:ea typeface="Times New Roman" panose="02020603050405020304" pitchFamily="18" charset="0"/>
                <a:cs typeface="Arial" panose="020B0604020202020204" pitchFamily="34" charset="0"/>
              </a:rPr>
              <a:t>. Registration is required to view C-WorKS content. R</a:t>
            </a:r>
            <a:r>
              <a:rPr lang="en-GB" sz="2400" dirty="0"/>
              <a:t>egistration is simple, free and open to all</a:t>
            </a:r>
            <a:r>
              <a:rPr lang="en-GB" sz="2400" dirty="0">
                <a:cs typeface="Arial" panose="020B0604020202020204" pitchFamily="34" charset="0"/>
              </a:rPr>
              <a:t>. </a:t>
            </a:r>
          </a:p>
          <a:p>
            <a:pPr>
              <a:spcAft>
                <a:spcPts val="750"/>
              </a:spcAft>
            </a:pPr>
            <a:r>
              <a:rPr lang="en-GB" sz="2400" dirty="0">
                <a:ea typeface="Times New Roman" panose="02020603050405020304" pitchFamily="18" charset="0"/>
                <a:cs typeface="Arial" panose="020B0604020202020204" pitchFamily="34" charset="0"/>
              </a:rPr>
              <a:t>C-Works was formally launched on June 1</a:t>
            </a:r>
            <a:r>
              <a:rPr lang="en-GB" sz="2400" baseline="30000" dirty="0">
                <a:ea typeface="Times New Roman" panose="02020603050405020304" pitchFamily="18" charset="0"/>
                <a:cs typeface="Arial" panose="020B0604020202020204" pitchFamily="34" charset="0"/>
              </a:rPr>
              <a:t>st</a:t>
            </a:r>
            <a:r>
              <a:rPr lang="en-GB" sz="2400" dirty="0">
                <a:ea typeface="Times New Roman" panose="02020603050405020304" pitchFamily="18" charset="0"/>
                <a:cs typeface="Arial" panose="020B0604020202020204" pitchFamily="34" charset="0"/>
              </a:rPr>
              <a:t> 2020. </a:t>
            </a:r>
          </a:p>
          <a:p>
            <a:pPr>
              <a:spcAft>
                <a:spcPts val="750"/>
              </a:spcAft>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48731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D2AA9EB-ACE2-48F8-8185-792EE94134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8000"/>
          </a:xfrm>
          <a:prstGeom prst="rect">
            <a:avLst/>
          </a:prstGeom>
          <a:gradFill>
            <a:gsLst>
              <a:gs pos="0">
                <a:schemeClr val="accent1">
                  <a:lumMod val="100000"/>
                  <a:alpha val="72000"/>
                </a:schemeClr>
              </a:gs>
              <a:gs pos="25000">
                <a:schemeClr val="accent1">
                  <a:alpha val="55000"/>
                </a:schemeClr>
              </a:gs>
              <a:gs pos="94000">
                <a:schemeClr val="bg2">
                  <a:lumMod val="75000"/>
                  <a:alpha val="90000"/>
                </a:schemeClr>
              </a:gs>
              <a:gs pos="100000">
                <a:schemeClr val="bg2">
                  <a:lumMod val="75000"/>
                  <a:alpha val="9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59D7A164-22E7-4B37-B0E3-935FC9C3143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2" name="TextBox 11">
            <a:extLst>
              <a:ext uri="{FF2B5EF4-FFF2-40B4-BE49-F238E27FC236}">
                <a16:creationId xmlns:a16="http://schemas.microsoft.com/office/drawing/2014/main" id="{3D8A17B8-B594-483F-8044-FFAB6A67A7DB}"/>
              </a:ext>
            </a:extLst>
          </p:cNvPr>
          <p:cNvSpPr txBox="1"/>
          <p:nvPr/>
        </p:nvSpPr>
        <p:spPr>
          <a:xfrm>
            <a:off x="5421384" y="70003"/>
            <a:ext cx="4333814" cy="145405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i="1" dirty="0">
                <a:solidFill>
                  <a:srgbClr val="FF0066"/>
                </a:solidFill>
                <a:latin typeface="+mj-lt"/>
                <a:ea typeface="+mj-ea"/>
                <a:cs typeface="+mj-cs"/>
              </a:rPr>
              <a:t>Want it?</a:t>
            </a:r>
          </a:p>
          <a:p>
            <a:pPr>
              <a:lnSpc>
                <a:spcPct val="90000"/>
              </a:lnSpc>
              <a:spcBef>
                <a:spcPct val="0"/>
              </a:spcBef>
              <a:spcAft>
                <a:spcPts val="600"/>
              </a:spcAft>
            </a:pPr>
            <a:endParaRPr lang="en-US" sz="4000" dirty="0">
              <a:solidFill>
                <a:srgbClr val="FF0066"/>
              </a:solidFill>
              <a:latin typeface="+mj-lt"/>
              <a:ea typeface="+mj-ea"/>
              <a:cs typeface="+mj-cs"/>
            </a:endParaRPr>
          </a:p>
        </p:txBody>
      </p:sp>
      <p:sp>
        <p:nvSpPr>
          <p:cNvPr id="28" name="Freeform 67">
            <a:extLst>
              <a:ext uri="{FF2B5EF4-FFF2-40B4-BE49-F238E27FC236}">
                <a16:creationId xmlns:a16="http://schemas.microsoft.com/office/drawing/2014/main" id="{730F02D6-D4A4-42E5-A722-43B088C7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07136"/>
            <a:ext cx="3177287" cy="2650864"/>
          </a:xfrm>
          <a:custGeom>
            <a:avLst/>
            <a:gdLst>
              <a:gd name="connsiteX0" fmla="*/ 1465277 w 3242130"/>
              <a:gd name="connsiteY0" fmla="*/ 0 h 2704964"/>
              <a:gd name="connsiteX1" fmla="*/ 3242130 w 3242130"/>
              <a:gd name="connsiteY1" fmla="*/ 1776853 h 2704964"/>
              <a:gd name="connsiteX2" fmla="*/ 3027674 w 3242130"/>
              <a:gd name="connsiteY2" fmla="*/ 2623807 h 2704964"/>
              <a:gd name="connsiteX3" fmla="*/ 2978369 w 3242130"/>
              <a:gd name="connsiteY3" fmla="*/ 2704964 h 2704964"/>
              <a:gd name="connsiteX4" fmla="*/ 0 w 3242130"/>
              <a:gd name="connsiteY4" fmla="*/ 2704964 h 2704964"/>
              <a:gd name="connsiteX5" fmla="*/ 0 w 3242130"/>
              <a:gd name="connsiteY5" fmla="*/ 772542 h 2704964"/>
              <a:gd name="connsiteX6" fmla="*/ 94171 w 3242130"/>
              <a:gd name="connsiteY6" fmla="*/ 646610 h 2704964"/>
              <a:gd name="connsiteX7" fmla="*/ 1465277 w 3242130"/>
              <a:gd name="connsiteY7" fmla="*/ 0 h 2704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2130" h="2704964">
                <a:moveTo>
                  <a:pt x="1465277" y="0"/>
                </a:moveTo>
                <a:cubicBezTo>
                  <a:pt x="2446606" y="0"/>
                  <a:pt x="3242130" y="795524"/>
                  <a:pt x="3242130" y="1776853"/>
                </a:cubicBezTo>
                <a:cubicBezTo>
                  <a:pt x="3242130" y="2083519"/>
                  <a:pt x="3164442" y="2372039"/>
                  <a:pt x="3027674" y="2623807"/>
                </a:cubicBezTo>
                <a:lnTo>
                  <a:pt x="2978369" y="2704964"/>
                </a:lnTo>
                <a:lnTo>
                  <a:pt x="0" y="2704964"/>
                </a:lnTo>
                <a:lnTo>
                  <a:pt x="0" y="772542"/>
                </a:lnTo>
                <a:lnTo>
                  <a:pt x="94171" y="646610"/>
                </a:lnTo>
                <a:cubicBezTo>
                  <a:pt x="420072" y="251709"/>
                  <a:pt x="913280" y="0"/>
                  <a:pt x="1465277"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Oval 29">
            <a:extLst>
              <a:ext uri="{FF2B5EF4-FFF2-40B4-BE49-F238E27FC236}">
                <a16:creationId xmlns:a16="http://schemas.microsoft.com/office/drawing/2014/main" id="{F2C965BE-B8BF-4344-8E81-62E0BFE4C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69751" y="2897495"/>
            <a:ext cx="2788232" cy="2788232"/>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65">
            <a:extLst>
              <a:ext uri="{FF2B5EF4-FFF2-40B4-BE49-F238E27FC236}">
                <a16:creationId xmlns:a16="http://schemas.microsoft.com/office/drawing/2014/main" id="{122DB9C1-63F1-47FD-BE8D-08903F853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090921" cy="3465906"/>
          </a:xfrm>
          <a:custGeom>
            <a:avLst/>
            <a:gdLst>
              <a:gd name="connsiteX0" fmla="*/ 0 w 4090921"/>
              <a:gd name="connsiteY0" fmla="*/ 0 h 3465906"/>
              <a:gd name="connsiteX1" fmla="*/ 3746474 w 4090921"/>
              <a:gd name="connsiteY1" fmla="*/ 0 h 3465906"/>
              <a:gd name="connsiteX2" fmla="*/ 3817144 w 4090921"/>
              <a:gd name="connsiteY2" fmla="*/ 116327 h 3465906"/>
              <a:gd name="connsiteX3" fmla="*/ 4090921 w 4090921"/>
              <a:gd name="connsiteY3" fmla="*/ 1197557 h 3465906"/>
              <a:gd name="connsiteX4" fmla="*/ 1822572 w 4090921"/>
              <a:gd name="connsiteY4" fmla="*/ 3465906 h 3465906"/>
              <a:gd name="connsiteX5" fmla="*/ 72204 w 4090921"/>
              <a:gd name="connsiteY5" fmla="*/ 2640438 h 3465906"/>
              <a:gd name="connsiteX6" fmla="*/ 0 w 4090921"/>
              <a:gd name="connsiteY6" fmla="*/ 2543882 h 3465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0921" h="3465906">
                <a:moveTo>
                  <a:pt x="0" y="0"/>
                </a:moveTo>
                <a:lnTo>
                  <a:pt x="3746474" y="0"/>
                </a:lnTo>
                <a:lnTo>
                  <a:pt x="3817144" y="116327"/>
                </a:lnTo>
                <a:cubicBezTo>
                  <a:pt x="3991744" y="437737"/>
                  <a:pt x="4090921" y="806065"/>
                  <a:pt x="4090921" y="1197557"/>
                </a:cubicBezTo>
                <a:cubicBezTo>
                  <a:pt x="4090921" y="2450332"/>
                  <a:pt x="3075348" y="3465906"/>
                  <a:pt x="1822572" y="3465906"/>
                </a:cubicBezTo>
                <a:cubicBezTo>
                  <a:pt x="1117886" y="3465906"/>
                  <a:pt x="488252" y="3144572"/>
                  <a:pt x="72204" y="2640438"/>
                </a:cubicBezTo>
                <a:lnTo>
                  <a:pt x="0" y="2543882"/>
                </a:ln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2CA4BF86-5794-4D03-BAC3-4483FF5DDEC4}"/>
              </a:ext>
            </a:extLst>
          </p:cNvPr>
          <p:cNvSpPr txBox="1"/>
          <p:nvPr/>
        </p:nvSpPr>
        <p:spPr>
          <a:xfrm>
            <a:off x="5910605" y="135003"/>
            <a:ext cx="5496801" cy="3824255"/>
          </a:xfrm>
          <a:prstGeom prst="rect">
            <a:avLst/>
          </a:prstGeom>
        </p:spPr>
        <p:txBody>
          <a:bodyPr vert="horz" lIns="91440" tIns="45720" rIns="91440" bIns="45720" rtlCol="0" anchor="ctr">
            <a:normAutofit/>
          </a:bodyPr>
          <a:lstStyle/>
          <a:p>
            <a:pPr marL="342900" indent="-342900">
              <a:lnSpc>
                <a:spcPct val="90000"/>
              </a:lnSpc>
              <a:spcAft>
                <a:spcPts val="600"/>
              </a:spcAft>
              <a:buFont typeface="Arial" panose="020B0604020202020204" pitchFamily="34" charset="0"/>
              <a:buChar char="•"/>
            </a:pPr>
            <a:endParaRPr lang="en-US" sz="2000" dirty="0">
              <a:solidFill>
                <a:srgbClr val="000000"/>
              </a:solidFill>
            </a:endParaRPr>
          </a:p>
          <a:p>
            <a:pPr>
              <a:lnSpc>
                <a:spcPct val="90000"/>
              </a:lnSpc>
              <a:spcAft>
                <a:spcPts val="600"/>
              </a:spcAft>
            </a:pPr>
            <a:r>
              <a:rPr lang="en-US" sz="2400" dirty="0">
                <a:solidFill>
                  <a:srgbClr val="000000"/>
                </a:solidFill>
              </a:rPr>
              <a:t>C-WorKS provides a forum to make links with people, groups and </a:t>
            </a:r>
            <a:r>
              <a:rPr lang="en-US" sz="2400" dirty="0" err="1">
                <a:solidFill>
                  <a:srgbClr val="000000"/>
                </a:solidFill>
              </a:rPr>
              <a:t>organisations</a:t>
            </a:r>
            <a:r>
              <a:rPr lang="en-US" sz="2400" dirty="0">
                <a:solidFill>
                  <a:srgbClr val="000000"/>
                </a:solidFill>
              </a:rPr>
              <a:t> who may have the intelligence you need, or those who are able to assist in answering your questions.</a:t>
            </a:r>
          </a:p>
          <a:p>
            <a:pPr marL="342900" indent="-342900">
              <a:lnSpc>
                <a:spcPct val="90000"/>
              </a:lnSpc>
              <a:spcAft>
                <a:spcPts val="600"/>
              </a:spcAft>
              <a:buFont typeface="Arial" panose="020B0604020202020204" pitchFamily="34" charset="0"/>
              <a:buChar char="•"/>
            </a:pPr>
            <a:endParaRPr lang="en-US" sz="2400" dirty="0">
              <a:solidFill>
                <a:srgbClr val="000000"/>
              </a:solidFill>
            </a:endParaRPr>
          </a:p>
          <a:p>
            <a:pPr marL="342900" indent="-342900">
              <a:lnSpc>
                <a:spcPct val="90000"/>
              </a:lnSpc>
              <a:spcAft>
                <a:spcPts val="600"/>
              </a:spcAft>
              <a:buFont typeface="Arial" panose="020B0604020202020204" pitchFamily="34" charset="0"/>
              <a:buChar char="•"/>
            </a:pPr>
            <a:endParaRPr lang="en-US" sz="2000" dirty="0">
              <a:solidFill>
                <a:srgbClr val="000000"/>
              </a:solidFill>
            </a:endParaRPr>
          </a:p>
        </p:txBody>
      </p:sp>
      <p:sp>
        <p:nvSpPr>
          <p:cNvPr id="5" name="TextBox 4"/>
          <p:cNvSpPr txBox="1"/>
          <p:nvPr/>
        </p:nvSpPr>
        <p:spPr>
          <a:xfrm>
            <a:off x="6468798" y="6071670"/>
            <a:ext cx="1195443" cy="584775"/>
          </a:xfrm>
          <a:prstGeom prst="rect">
            <a:avLst/>
          </a:prstGeom>
          <a:noFill/>
        </p:spPr>
        <p:txBody>
          <a:bodyPr wrap="square" rtlCol="0">
            <a:spAutoFit/>
          </a:bodyPr>
          <a:lstStyle/>
          <a:p>
            <a:pPr>
              <a:spcAft>
                <a:spcPts val="600"/>
              </a:spcAft>
            </a:pPr>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sp>
        <p:nvSpPr>
          <p:cNvPr id="7" name="TextBox 6"/>
          <p:cNvSpPr txBox="1"/>
          <p:nvPr/>
        </p:nvSpPr>
        <p:spPr>
          <a:xfrm>
            <a:off x="8431718" y="6013491"/>
            <a:ext cx="1154349" cy="584775"/>
          </a:xfrm>
          <a:prstGeom prst="rect">
            <a:avLst/>
          </a:prstGeom>
          <a:noFill/>
        </p:spPr>
        <p:txBody>
          <a:bodyPr wrap="square" rtlCol="0">
            <a:spAutoFit/>
          </a:bodyPr>
          <a:lstStyle/>
          <a:p>
            <a:pPr>
              <a:spcAft>
                <a:spcPts val="600"/>
              </a:spcAft>
            </a:pPr>
            <a:r>
              <a:rPr lang="en-GB" sz="3200" b="1" dirty="0">
                <a:solidFill>
                  <a:srgbClr val="7030A0"/>
                </a:solidFill>
              </a:rPr>
              <a:t>K</a:t>
            </a:r>
            <a:r>
              <a:rPr lang="en-GB" b="1" dirty="0">
                <a:solidFill>
                  <a:srgbClr val="7030A0"/>
                </a:solidFill>
              </a:rPr>
              <a:t>now it? </a:t>
            </a:r>
            <a:endParaRPr lang="en-GB" dirty="0">
              <a:solidFill>
                <a:srgbClr val="7030A0"/>
              </a:solidFill>
            </a:endParaRPr>
          </a:p>
        </p:txBody>
      </p:sp>
      <p:sp>
        <p:nvSpPr>
          <p:cNvPr id="9" name="TextBox 8"/>
          <p:cNvSpPr txBox="1"/>
          <p:nvPr/>
        </p:nvSpPr>
        <p:spPr>
          <a:xfrm>
            <a:off x="10483617" y="6000291"/>
            <a:ext cx="1168593" cy="584775"/>
          </a:xfrm>
          <a:prstGeom prst="rect">
            <a:avLst/>
          </a:prstGeom>
          <a:noFill/>
        </p:spPr>
        <p:txBody>
          <a:bodyPr wrap="square" rtlCol="0">
            <a:spAutoFit/>
          </a:bodyPr>
          <a:lstStyle/>
          <a:p>
            <a:pPr>
              <a:spcAft>
                <a:spcPts val="600"/>
              </a:spcAft>
            </a:pPr>
            <a:r>
              <a:rPr lang="en-GB" sz="3200" b="1">
                <a:solidFill>
                  <a:srgbClr val="00B050"/>
                </a:solidFill>
              </a:rPr>
              <a:t>S</a:t>
            </a:r>
            <a:r>
              <a:rPr lang="en-GB" b="1">
                <a:solidFill>
                  <a:srgbClr val="00B050"/>
                </a:solidFill>
              </a:rPr>
              <a:t>hare it! </a:t>
            </a:r>
            <a:endParaRPr lang="en-GB">
              <a:solidFill>
                <a:srgbClr val="00B050"/>
              </a:solidFill>
            </a:endParaRPr>
          </a:p>
        </p:txBody>
      </p:sp>
      <p:sp>
        <p:nvSpPr>
          <p:cNvPr id="11" name="Rectangle 10"/>
          <p:cNvSpPr/>
          <p:nvPr/>
        </p:nvSpPr>
        <p:spPr>
          <a:xfrm>
            <a:off x="1206834" y="6013493"/>
            <a:ext cx="4580356" cy="584775"/>
          </a:xfrm>
          <a:prstGeom prst="rect">
            <a:avLst/>
          </a:prstGeom>
        </p:spPr>
        <p:txBody>
          <a:bodyPr wrap="none">
            <a:spAutoFit/>
          </a:bodyPr>
          <a:lstStyle/>
          <a:p>
            <a:pPr>
              <a:spcAft>
                <a:spcPts val="600"/>
              </a:spcAft>
            </a:pPr>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368429" y="1220497"/>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4535689" y="1479695"/>
            <a:ext cx="10038080" cy="11802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GB" sz="3200" i="1">
              <a:solidFill>
                <a:srgbClr val="0070C0"/>
              </a:solidFill>
            </a:endParaRPr>
          </a:p>
          <a:p>
            <a:pPr>
              <a:spcAft>
                <a:spcPts val="600"/>
              </a:spcAft>
            </a:pPr>
            <a:endParaRPr lang="en-GB"/>
          </a:p>
          <a:p>
            <a:pPr>
              <a:spcAft>
                <a:spcPts val="600"/>
              </a:spcAft>
            </a:pPr>
            <a:endParaRPr lang="en-GB">
              <a:solidFill>
                <a:srgbClr val="00B050"/>
              </a:solidFill>
            </a:endParaRPr>
          </a:p>
        </p:txBody>
      </p:sp>
      <p:sp>
        <p:nvSpPr>
          <p:cNvPr id="14" name="Content Placeholder 2"/>
          <p:cNvSpPr txBox="1">
            <a:spLocks/>
          </p:cNvSpPr>
          <p:nvPr/>
        </p:nvSpPr>
        <p:spPr>
          <a:xfrm>
            <a:off x="1037152" y="1584960"/>
            <a:ext cx="5120346" cy="51380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i="1" dirty="0">
              <a:solidFill>
                <a:srgbClr val="0070C0"/>
              </a:solidFill>
            </a:endParaRPr>
          </a:p>
        </p:txBody>
      </p:sp>
      <p:pic>
        <p:nvPicPr>
          <p:cNvPr id="34" name="Graphic 5">
            <a:extLst>
              <a:ext uri="{FF2B5EF4-FFF2-40B4-BE49-F238E27FC236}">
                <a16:creationId xmlns:a16="http://schemas.microsoft.com/office/drawing/2014/main" id="{21D2F3ED-8453-47A9-BC87-E82851404F0E}"/>
              </a:ext>
            </a:extLst>
          </p:cNvPr>
          <p:cNvPicPr/>
          <p:nvPr/>
        </p:nvPicPr>
        <p:blipFill>
          <a:blip r:embed="rId4">
            <a:extLst>
              <a:ext uri="{96DAC541-7B7A-43D3-8B79-37D633B846F1}">
                <asvg:svgBlip xmlns:asvg="http://schemas.microsoft.com/office/drawing/2016/SVG/main" r:embed="rId5"/>
              </a:ext>
            </a:extLst>
          </a:blip>
          <a:stretch>
            <a:fillRect/>
          </a:stretch>
        </p:blipFill>
        <p:spPr>
          <a:xfrm>
            <a:off x="711555" y="435433"/>
            <a:ext cx="2020524" cy="1976082"/>
          </a:xfrm>
          <a:prstGeom prst="rect">
            <a:avLst/>
          </a:prstGeom>
        </p:spPr>
      </p:pic>
      <p:pic>
        <p:nvPicPr>
          <p:cNvPr id="36" name="Graphic 5">
            <a:extLst>
              <a:ext uri="{FF2B5EF4-FFF2-40B4-BE49-F238E27FC236}">
                <a16:creationId xmlns:a16="http://schemas.microsoft.com/office/drawing/2014/main" id="{BC069387-FC7B-4244-B731-7159AEE1AFA8}"/>
              </a:ext>
            </a:extLst>
          </p:cNvPr>
          <p:cNvPicPr/>
          <p:nvPr/>
        </p:nvPicPr>
        <p:blipFill>
          <a:blip r:embed="rId4">
            <a:extLst>
              <a:ext uri="{96DAC541-7B7A-43D3-8B79-37D633B846F1}">
                <asvg:svgBlip xmlns:asvg="http://schemas.microsoft.com/office/drawing/2016/SVG/main" r:embed="rId5"/>
              </a:ext>
            </a:extLst>
          </a:blip>
          <a:stretch>
            <a:fillRect/>
          </a:stretch>
        </p:blipFill>
        <p:spPr>
          <a:xfrm>
            <a:off x="3852275" y="3260004"/>
            <a:ext cx="1874698" cy="1950399"/>
          </a:xfrm>
          <a:prstGeom prst="rect">
            <a:avLst/>
          </a:prstGeom>
        </p:spPr>
      </p:pic>
      <p:pic>
        <p:nvPicPr>
          <p:cNvPr id="40" name="Graphic 7">
            <a:extLst>
              <a:ext uri="{FF2B5EF4-FFF2-40B4-BE49-F238E27FC236}">
                <a16:creationId xmlns:a16="http://schemas.microsoft.com/office/drawing/2014/main" id="{E5A9A96A-ABF9-478D-9047-7841C59EB965}"/>
              </a:ext>
            </a:extLst>
          </p:cNvPr>
          <p:cNvPicPr/>
          <p:nvPr/>
        </p:nvPicPr>
        <p:blipFill>
          <a:blip r:embed="rId6">
            <a:extLst>
              <a:ext uri="{96DAC541-7B7A-43D3-8B79-37D633B846F1}">
                <asvg:svgBlip xmlns:asvg="http://schemas.microsoft.com/office/drawing/2016/SVG/main" r:embed="rId7"/>
              </a:ext>
            </a:extLst>
          </a:blip>
          <a:stretch>
            <a:fillRect/>
          </a:stretch>
        </p:blipFill>
        <p:spPr>
          <a:xfrm>
            <a:off x="7740166" y="6001760"/>
            <a:ext cx="654685" cy="654685"/>
          </a:xfrm>
          <a:prstGeom prst="rect">
            <a:avLst/>
          </a:prstGeom>
        </p:spPr>
      </p:pic>
      <p:pic>
        <p:nvPicPr>
          <p:cNvPr id="42" name="Graphic 5">
            <a:extLst>
              <a:ext uri="{FF2B5EF4-FFF2-40B4-BE49-F238E27FC236}">
                <a16:creationId xmlns:a16="http://schemas.microsoft.com/office/drawing/2014/main" id="{2949781C-DE17-4203-B846-019B54D89B9C}"/>
              </a:ext>
            </a:extLst>
          </p:cNvPr>
          <p:cNvPicPr/>
          <p:nvPr/>
        </p:nvPicPr>
        <p:blipFill>
          <a:blip r:embed="rId8">
            <a:extLst>
              <a:ext uri="{96DAC541-7B7A-43D3-8B79-37D633B846F1}">
                <asvg:svgBlip xmlns:asvg="http://schemas.microsoft.com/office/drawing/2016/SVG/main" r:embed="rId9"/>
              </a:ext>
            </a:extLst>
          </a:blip>
          <a:stretch>
            <a:fillRect/>
          </a:stretch>
        </p:blipFill>
        <p:spPr>
          <a:xfrm>
            <a:off x="5787547" y="6001760"/>
            <a:ext cx="654685" cy="654685"/>
          </a:xfrm>
          <a:prstGeom prst="rect">
            <a:avLst/>
          </a:prstGeom>
        </p:spPr>
      </p:pic>
      <p:pic>
        <p:nvPicPr>
          <p:cNvPr id="43" name="Graphic 6">
            <a:extLst>
              <a:ext uri="{FF2B5EF4-FFF2-40B4-BE49-F238E27FC236}">
                <a16:creationId xmlns:a16="http://schemas.microsoft.com/office/drawing/2014/main" id="{137B565D-CF04-4EBD-9393-5979ED31FEFF}"/>
              </a:ext>
            </a:extLst>
          </p:cNvPr>
          <p:cNvPicPr/>
          <p:nvPr/>
        </p:nvPicPr>
        <p:blipFill>
          <a:blip r:embed="rId10">
            <a:extLst>
              <a:ext uri="{96DAC541-7B7A-43D3-8B79-37D633B846F1}">
                <asvg:svgBlip xmlns:asvg="http://schemas.microsoft.com/office/drawing/2016/SVG/main" r:embed="rId11"/>
              </a:ext>
            </a:extLst>
          </a:blip>
          <a:stretch>
            <a:fillRect/>
          </a:stretch>
        </p:blipFill>
        <p:spPr>
          <a:xfrm>
            <a:off x="9830677" y="5951546"/>
            <a:ext cx="654685" cy="654685"/>
          </a:xfrm>
          <a:prstGeom prst="rect">
            <a:avLst/>
          </a:prstGeom>
        </p:spPr>
      </p:pic>
      <p:pic>
        <p:nvPicPr>
          <p:cNvPr id="44" name="Graphic 8">
            <a:extLst>
              <a:ext uri="{FF2B5EF4-FFF2-40B4-BE49-F238E27FC236}">
                <a16:creationId xmlns:a16="http://schemas.microsoft.com/office/drawing/2014/main" id="{8D734F8E-32EB-4690-A862-64B7C0814C6E}"/>
              </a:ext>
            </a:extLst>
          </p:cNvPr>
          <p:cNvPicPr/>
          <p:nvPr/>
        </p:nvPicPr>
        <p:blipFill>
          <a:blip r:embed="rId12">
            <a:extLst>
              <a:ext uri="{96DAC541-7B7A-43D3-8B79-37D633B846F1}">
                <asvg:svgBlip xmlns:asvg="http://schemas.microsoft.com/office/drawing/2016/SVG/main" r:embed="rId13"/>
              </a:ext>
            </a:extLst>
          </a:blip>
          <a:stretch>
            <a:fillRect/>
          </a:stretch>
        </p:blipFill>
        <p:spPr>
          <a:xfrm>
            <a:off x="592385" y="5944216"/>
            <a:ext cx="654050" cy="654050"/>
          </a:xfrm>
          <a:prstGeom prst="rect">
            <a:avLst/>
          </a:prstGeom>
        </p:spPr>
      </p:pic>
    </p:spTree>
    <p:extLst>
      <p:ext uri="{BB962C8B-B14F-4D97-AF65-F5344CB8AC3E}">
        <p14:creationId xmlns:p14="http://schemas.microsoft.com/office/powerpoint/2010/main" val="343786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D2AA9EB-ACE2-48F8-8185-792EE94134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8000"/>
          </a:xfrm>
          <a:prstGeom prst="rect">
            <a:avLst/>
          </a:prstGeom>
          <a:gradFill>
            <a:gsLst>
              <a:gs pos="0">
                <a:schemeClr val="accent1">
                  <a:lumMod val="100000"/>
                  <a:alpha val="72000"/>
                </a:schemeClr>
              </a:gs>
              <a:gs pos="25000">
                <a:schemeClr val="accent1">
                  <a:alpha val="55000"/>
                </a:schemeClr>
              </a:gs>
              <a:gs pos="94000">
                <a:schemeClr val="bg2">
                  <a:lumMod val="75000"/>
                  <a:alpha val="90000"/>
                </a:schemeClr>
              </a:gs>
              <a:gs pos="100000">
                <a:schemeClr val="bg2">
                  <a:lumMod val="75000"/>
                  <a:alpha val="9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59D7A164-22E7-4B37-B0E3-935FC9C3143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2" name="TextBox 11">
            <a:extLst>
              <a:ext uri="{FF2B5EF4-FFF2-40B4-BE49-F238E27FC236}">
                <a16:creationId xmlns:a16="http://schemas.microsoft.com/office/drawing/2014/main" id="{3D8A17B8-B594-483F-8044-FFAB6A67A7DB}"/>
              </a:ext>
            </a:extLst>
          </p:cNvPr>
          <p:cNvSpPr txBox="1"/>
          <p:nvPr/>
        </p:nvSpPr>
        <p:spPr>
          <a:xfrm>
            <a:off x="5421384" y="70003"/>
            <a:ext cx="4333814" cy="145405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i="1" dirty="0">
                <a:solidFill>
                  <a:srgbClr val="7030A0"/>
                </a:solidFill>
                <a:latin typeface="+mj-lt"/>
                <a:ea typeface="+mj-ea"/>
                <a:cs typeface="+mj-cs"/>
              </a:rPr>
              <a:t>Know it?</a:t>
            </a:r>
            <a:endParaRPr lang="en-US" sz="4000" dirty="0">
              <a:solidFill>
                <a:srgbClr val="7030A0"/>
              </a:solidFill>
              <a:latin typeface="+mj-lt"/>
              <a:ea typeface="+mj-ea"/>
              <a:cs typeface="+mj-cs"/>
            </a:endParaRPr>
          </a:p>
        </p:txBody>
      </p:sp>
      <p:sp>
        <p:nvSpPr>
          <p:cNvPr id="28" name="Freeform 67">
            <a:extLst>
              <a:ext uri="{FF2B5EF4-FFF2-40B4-BE49-F238E27FC236}">
                <a16:creationId xmlns:a16="http://schemas.microsoft.com/office/drawing/2014/main" id="{730F02D6-D4A4-42E5-A722-43B088C7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07136"/>
            <a:ext cx="3177287" cy="2650864"/>
          </a:xfrm>
          <a:custGeom>
            <a:avLst/>
            <a:gdLst>
              <a:gd name="connsiteX0" fmla="*/ 1465277 w 3242130"/>
              <a:gd name="connsiteY0" fmla="*/ 0 h 2704964"/>
              <a:gd name="connsiteX1" fmla="*/ 3242130 w 3242130"/>
              <a:gd name="connsiteY1" fmla="*/ 1776853 h 2704964"/>
              <a:gd name="connsiteX2" fmla="*/ 3027674 w 3242130"/>
              <a:gd name="connsiteY2" fmla="*/ 2623807 h 2704964"/>
              <a:gd name="connsiteX3" fmla="*/ 2978369 w 3242130"/>
              <a:gd name="connsiteY3" fmla="*/ 2704964 h 2704964"/>
              <a:gd name="connsiteX4" fmla="*/ 0 w 3242130"/>
              <a:gd name="connsiteY4" fmla="*/ 2704964 h 2704964"/>
              <a:gd name="connsiteX5" fmla="*/ 0 w 3242130"/>
              <a:gd name="connsiteY5" fmla="*/ 772542 h 2704964"/>
              <a:gd name="connsiteX6" fmla="*/ 94171 w 3242130"/>
              <a:gd name="connsiteY6" fmla="*/ 646610 h 2704964"/>
              <a:gd name="connsiteX7" fmla="*/ 1465277 w 3242130"/>
              <a:gd name="connsiteY7" fmla="*/ 0 h 2704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2130" h="2704964">
                <a:moveTo>
                  <a:pt x="1465277" y="0"/>
                </a:moveTo>
                <a:cubicBezTo>
                  <a:pt x="2446606" y="0"/>
                  <a:pt x="3242130" y="795524"/>
                  <a:pt x="3242130" y="1776853"/>
                </a:cubicBezTo>
                <a:cubicBezTo>
                  <a:pt x="3242130" y="2083519"/>
                  <a:pt x="3164442" y="2372039"/>
                  <a:pt x="3027674" y="2623807"/>
                </a:cubicBezTo>
                <a:lnTo>
                  <a:pt x="2978369" y="2704964"/>
                </a:lnTo>
                <a:lnTo>
                  <a:pt x="0" y="2704964"/>
                </a:lnTo>
                <a:lnTo>
                  <a:pt x="0" y="772542"/>
                </a:lnTo>
                <a:lnTo>
                  <a:pt x="94171" y="646610"/>
                </a:lnTo>
                <a:cubicBezTo>
                  <a:pt x="420072" y="251709"/>
                  <a:pt x="913280" y="0"/>
                  <a:pt x="1465277"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Oval 29">
            <a:extLst>
              <a:ext uri="{FF2B5EF4-FFF2-40B4-BE49-F238E27FC236}">
                <a16:creationId xmlns:a16="http://schemas.microsoft.com/office/drawing/2014/main" id="{F2C965BE-B8BF-4344-8E81-62E0BFE4C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69751" y="2897495"/>
            <a:ext cx="2788232" cy="2788232"/>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65">
            <a:extLst>
              <a:ext uri="{FF2B5EF4-FFF2-40B4-BE49-F238E27FC236}">
                <a16:creationId xmlns:a16="http://schemas.microsoft.com/office/drawing/2014/main" id="{122DB9C1-63F1-47FD-BE8D-08903F853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090921" cy="3465906"/>
          </a:xfrm>
          <a:custGeom>
            <a:avLst/>
            <a:gdLst>
              <a:gd name="connsiteX0" fmla="*/ 0 w 4090921"/>
              <a:gd name="connsiteY0" fmla="*/ 0 h 3465906"/>
              <a:gd name="connsiteX1" fmla="*/ 3746474 w 4090921"/>
              <a:gd name="connsiteY1" fmla="*/ 0 h 3465906"/>
              <a:gd name="connsiteX2" fmla="*/ 3817144 w 4090921"/>
              <a:gd name="connsiteY2" fmla="*/ 116327 h 3465906"/>
              <a:gd name="connsiteX3" fmla="*/ 4090921 w 4090921"/>
              <a:gd name="connsiteY3" fmla="*/ 1197557 h 3465906"/>
              <a:gd name="connsiteX4" fmla="*/ 1822572 w 4090921"/>
              <a:gd name="connsiteY4" fmla="*/ 3465906 h 3465906"/>
              <a:gd name="connsiteX5" fmla="*/ 72204 w 4090921"/>
              <a:gd name="connsiteY5" fmla="*/ 2640438 h 3465906"/>
              <a:gd name="connsiteX6" fmla="*/ 0 w 4090921"/>
              <a:gd name="connsiteY6" fmla="*/ 2543882 h 3465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0921" h="3465906">
                <a:moveTo>
                  <a:pt x="0" y="0"/>
                </a:moveTo>
                <a:lnTo>
                  <a:pt x="3746474" y="0"/>
                </a:lnTo>
                <a:lnTo>
                  <a:pt x="3817144" y="116327"/>
                </a:lnTo>
                <a:cubicBezTo>
                  <a:pt x="3991744" y="437737"/>
                  <a:pt x="4090921" y="806065"/>
                  <a:pt x="4090921" y="1197557"/>
                </a:cubicBezTo>
                <a:cubicBezTo>
                  <a:pt x="4090921" y="2450332"/>
                  <a:pt x="3075348" y="3465906"/>
                  <a:pt x="1822572" y="3465906"/>
                </a:cubicBezTo>
                <a:cubicBezTo>
                  <a:pt x="1117886" y="3465906"/>
                  <a:pt x="488252" y="3144572"/>
                  <a:pt x="72204" y="2640438"/>
                </a:cubicBezTo>
                <a:lnTo>
                  <a:pt x="0" y="2543882"/>
                </a:ln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2CA4BF86-5794-4D03-BAC3-4483FF5DDEC4}"/>
              </a:ext>
            </a:extLst>
          </p:cNvPr>
          <p:cNvSpPr txBox="1"/>
          <p:nvPr/>
        </p:nvSpPr>
        <p:spPr>
          <a:xfrm>
            <a:off x="6004874" y="1"/>
            <a:ext cx="5647336" cy="4553146"/>
          </a:xfrm>
          <a:prstGeom prst="rect">
            <a:avLst/>
          </a:prstGeom>
        </p:spPr>
        <p:txBody>
          <a:bodyPr vert="horz" lIns="91440" tIns="45720" rIns="91440" bIns="45720" rtlCol="0" anchor="ctr">
            <a:normAutofit/>
          </a:bodyPr>
          <a:lstStyle/>
          <a:p>
            <a:r>
              <a:rPr lang="en-GB" sz="2400" dirty="0"/>
              <a:t>If you have knowledge and intelligence resources and/or analysis relating to the impact of COVID-19 on non-COVID health issues then C-WorKS provides a forum to tell others about this. </a:t>
            </a:r>
          </a:p>
          <a:p>
            <a:pPr marL="342900" indent="-342900">
              <a:lnSpc>
                <a:spcPct val="90000"/>
              </a:lnSpc>
              <a:spcAft>
                <a:spcPts val="600"/>
              </a:spcAft>
              <a:buFont typeface="Arial" panose="020B0604020202020204" pitchFamily="34" charset="0"/>
              <a:buChar char="•"/>
            </a:pPr>
            <a:endParaRPr lang="en-US" sz="2000" dirty="0">
              <a:solidFill>
                <a:srgbClr val="000000"/>
              </a:solidFill>
            </a:endParaRPr>
          </a:p>
        </p:txBody>
      </p:sp>
      <p:sp>
        <p:nvSpPr>
          <p:cNvPr id="5" name="TextBox 4"/>
          <p:cNvSpPr txBox="1"/>
          <p:nvPr/>
        </p:nvSpPr>
        <p:spPr>
          <a:xfrm>
            <a:off x="6437875" y="6004868"/>
            <a:ext cx="1195443" cy="584775"/>
          </a:xfrm>
          <a:prstGeom prst="rect">
            <a:avLst/>
          </a:prstGeom>
          <a:noFill/>
        </p:spPr>
        <p:txBody>
          <a:bodyPr wrap="square" rtlCol="0">
            <a:spAutoFit/>
          </a:bodyPr>
          <a:lstStyle/>
          <a:p>
            <a:pPr>
              <a:spcAft>
                <a:spcPts val="600"/>
              </a:spcAft>
            </a:pPr>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sp>
        <p:nvSpPr>
          <p:cNvPr id="7" name="TextBox 6"/>
          <p:cNvSpPr txBox="1"/>
          <p:nvPr/>
        </p:nvSpPr>
        <p:spPr>
          <a:xfrm>
            <a:off x="8431718" y="6013491"/>
            <a:ext cx="1154349" cy="584775"/>
          </a:xfrm>
          <a:prstGeom prst="rect">
            <a:avLst/>
          </a:prstGeom>
          <a:noFill/>
        </p:spPr>
        <p:txBody>
          <a:bodyPr wrap="square" rtlCol="0">
            <a:spAutoFit/>
          </a:bodyPr>
          <a:lstStyle/>
          <a:p>
            <a:pPr>
              <a:spcAft>
                <a:spcPts val="600"/>
              </a:spcAft>
            </a:pPr>
            <a:r>
              <a:rPr lang="en-GB" sz="3200" b="1" dirty="0">
                <a:solidFill>
                  <a:srgbClr val="7030A0"/>
                </a:solidFill>
              </a:rPr>
              <a:t>K</a:t>
            </a:r>
            <a:r>
              <a:rPr lang="en-GB" b="1" dirty="0">
                <a:solidFill>
                  <a:srgbClr val="7030A0"/>
                </a:solidFill>
              </a:rPr>
              <a:t>now it? </a:t>
            </a:r>
            <a:endParaRPr lang="en-GB" dirty="0">
              <a:solidFill>
                <a:srgbClr val="7030A0"/>
              </a:solidFill>
            </a:endParaRPr>
          </a:p>
        </p:txBody>
      </p:sp>
      <p:sp>
        <p:nvSpPr>
          <p:cNvPr id="9" name="TextBox 8"/>
          <p:cNvSpPr txBox="1"/>
          <p:nvPr/>
        </p:nvSpPr>
        <p:spPr>
          <a:xfrm>
            <a:off x="10483617" y="6000291"/>
            <a:ext cx="1168593" cy="584775"/>
          </a:xfrm>
          <a:prstGeom prst="rect">
            <a:avLst/>
          </a:prstGeom>
          <a:noFill/>
        </p:spPr>
        <p:txBody>
          <a:bodyPr wrap="square" rtlCol="0">
            <a:spAutoFit/>
          </a:bodyPr>
          <a:lstStyle/>
          <a:p>
            <a:pPr>
              <a:spcAft>
                <a:spcPts val="600"/>
              </a:spcAft>
            </a:pPr>
            <a:r>
              <a:rPr lang="en-GB" sz="3200" b="1">
                <a:solidFill>
                  <a:srgbClr val="00B050"/>
                </a:solidFill>
              </a:rPr>
              <a:t>S</a:t>
            </a:r>
            <a:r>
              <a:rPr lang="en-GB" b="1">
                <a:solidFill>
                  <a:srgbClr val="00B050"/>
                </a:solidFill>
              </a:rPr>
              <a:t>hare it! </a:t>
            </a:r>
            <a:endParaRPr lang="en-GB">
              <a:solidFill>
                <a:srgbClr val="00B050"/>
              </a:solidFill>
            </a:endParaRPr>
          </a:p>
        </p:txBody>
      </p:sp>
      <p:sp>
        <p:nvSpPr>
          <p:cNvPr id="11" name="Rectangle 10"/>
          <p:cNvSpPr/>
          <p:nvPr/>
        </p:nvSpPr>
        <p:spPr>
          <a:xfrm>
            <a:off x="1206834" y="6013493"/>
            <a:ext cx="4580356" cy="584775"/>
          </a:xfrm>
          <a:prstGeom prst="rect">
            <a:avLst/>
          </a:prstGeom>
        </p:spPr>
        <p:txBody>
          <a:bodyPr wrap="none">
            <a:spAutoFit/>
          </a:bodyPr>
          <a:lstStyle/>
          <a:p>
            <a:pPr>
              <a:spcAft>
                <a:spcPts val="600"/>
              </a:spcAft>
            </a:pPr>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6270090" y="1050389"/>
            <a:ext cx="6578166" cy="646331"/>
          </a:xfrm>
          <a:prstGeom prst="rect">
            <a:avLst/>
          </a:prstGeom>
          <a:noFill/>
        </p:spPr>
        <p:txBody>
          <a:bodyPr wrap="square" rtlCol="0">
            <a:spAutoFit/>
          </a:bodyPr>
          <a:lstStyle/>
          <a:p>
            <a:endParaRPr lang="en-GB" dirty="0"/>
          </a:p>
          <a:p>
            <a:endParaRPr lang="en-GB" dirty="0"/>
          </a:p>
        </p:txBody>
      </p:sp>
      <p:sp>
        <p:nvSpPr>
          <p:cNvPr id="17" name="Title 3"/>
          <p:cNvSpPr txBox="1">
            <a:spLocks/>
          </p:cNvSpPr>
          <p:nvPr/>
        </p:nvSpPr>
        <p:spPr>
          <a:xfrm>
            <a:off x="924560" y="516474"/>
            <a:ext cx="10038080" cy="11802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GB" sz="3200" i="1">
              <a:solidFill>
                <a:srgbClr val="0070C0"/>
              </a:solidFill>
            </a:endParaRPr>
          </a:p>
          <a:p>
            <a:pPr>
              <a:spcAft>
                <a:spcPts val="600"/>
              </a:spcAft>
            </a:pPr>
            <a:endParaRPr lang="en-GB"/>
          </a:p>
          <a:p>
            <a:pPr>
              <a:spcAft>
                <a:spcPts val="600"/>
              </a:spcAft>
            </a:pPr>
            <a:endParaRPr lang="en-GB">
              <a:solidFill>
                <a:srgbClr val="00B050"/>
              </a:solidFill>
            </a:endParaRPr>
          </a:p>
        </p:txBody>
      </p:sp>
      <p:sp>
        <p:nvSpPr>
          <p:cNvPr id="14" name="Content Placeholder 2"/>
          <p:cNvSpPr txBox="1">
            <a:spLocks/>
          </p:cNvSpPr>
          <p:nvPr/>
        </p:nvSpPr>
        <p:spPr>
          <a:xfrm>
            <a:off x="1037152" y="1584960"/>
            <a:ext cx="5120346" cy="51380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i="1" dirty="0">
              <a:solidFill>
                <a:srgbClr val="0070C0"/>
              </a:solidFill>
            </a:endParaRPr>
          </a:p>
        </p:txBody>
      </p:sp>
      <p:pic>
        <p:nvPicPr>
          <p:cNvPr id="40" name="Graphic 7">
            <a:extLst>
              <a:ext uri="{FF2B5EF4-FFF2-40B4-BE49-F238E27FC236}">
                <a16:creationId xmlns:a16="http://schemas.microsoft.com/office/drawing/2014/main" id="{E5A9A96A-ABF9-478D-9047-7841C59EB965}"/>
              </a:ext>
            </a:extLst>
          </p:cNvPr>
          <p:cNvPicPr/>
          <p:nvPr/>
        </p:nvPicPr>
        <p:blipFill>
          <a:blip r:embed="rId4">
            <a:extLst>
              <a:ext uri="{96DAC541-7B7A-43D3-8B79-37D633B846F1}">
                <asvg:svgBlip xmlns:asvg="http://schemas.microsoft.com/office/drawing/2016/SVG/main" r:embed="rId5"/>
              </a:ext>
            </a:extLst>
          </a:blip>
          <a:stretch>
            <a:fillRect/>
          </a:stretch>
        </p:blipFill>
        <p:spPr>
          <a:xfrm>
            <a:off x="7740166" y="6001760"/>
            <a:ext cx="654685" cy="654685"/>
          </a:xfrm>
          <a:prstGeom prst="rect">
            <a:avLst/>
          </a:prstGeom>
        </p:spPr>
      </p:pic>
      <p:pic>
        <p:nvPicPr>
          <p:cNvPr id="42" name="Graphic 5">
            <a:extLst>
              <a:ext uri="{FF2B5EF4-FFF2-40B4-BE49-F238E27FC236}">
                <a16:creationId xmlns:a16="http://schemas.microsoft.com/office/drawing/2014/main" id="{2949781C-DE17-4203-B846-019B54D89B9C}"/>
              </a:ext>
            </a:extLst>
          </p:cNvPr>
          <p:cNvPicPr/>
          <p:nvPr/>
        </p:nvPicPr>
        <p:blipFill>
          <a:blip r:embed="rId6">
            <a:extLst>
              <a:ext uri="{96DAC541-7B7A-43D3-8B79-37D633B846F1}">
                <asvg:svgBlip xmlns:asvg="http://schemas.microsoft.com/office/drawing/2016/SVG/main" r:embed="rId7"/>
              </a:ext>
            </a:extLst>
          </a:blip>
          <a:stretch>
            <a:fillRect/>
          </a:stretch>
        </p:blipFill>
        <p:spPr>
          <a:xfrm>
            <a:off x="5787975" y="5979808"/>
            <a:ext cx="654685" cy="654685"/>
          </a:xfrm>
          <a:prstGeom prst="rect">
            <a:avLst/>
          </a:prstGeom>
        </p:spPr>
      </p:pic>
      <p:pic>
        <p:nvPicPr>
          <p:cNvPr id="43" name="Graphic 6">
            <a:extLst>
              <a:ext uri="{FF2B5EF4-FFF2-40B4-BE49-F238E27FC236}">
                <a16:creationId xmlns:a16="http://schemas.microsoft.com/office/drawing/2014/main" id="{137B565D-CF04-4EBD-9393-5979ED31FEFF}"/>
              </a:ext>
            </a:extLst>
          </p:cNvPr>
          <p:cNvPicPr/>
          <p:nvPr/>
        </p:nvPicPr>
        <p:blipFill>
          <a:blip r:embed="rId8">
            <a:extLst>
              <a:ext uri="{96DAC541-7B7A-43D3-8B79-37D633B846F1}">
                <asvg:svgBlip xmlns:asvg="http://schemas.microsoft.com/office/drawing/2016/SVG/main" r:embed="rId9"/>
              </a:ext>
            </a:extLst>
          </a:blip>
          <a:stretch>
            <a:fillRect/>
          </a:stretch>
        </p:blipFill>
        <p:spPr>
          <a:xfrm>
            <a:off x="9830677" y="5951546"/>
            <a:ext cx="654685" cy="654685"/>
          </a:xfrm>
          <a:prstGeom prst="rect">
            <a:avLst/>
          </a:prstGeom>
        </p:spPr>
      </p:pic>
      <p:pic>
        <p:nvPicPr>
          <p:cNvPr id="44" name="Graphic 8">
            <a:extLst>
              <a:ext uri="{FF2B5EF4-FFF2-40B4-BE49-F238E27FC236}">
                <a16:creationId xmlns:a16="http://schemas.microsoft.com/office/drawing/2014/main" id="{8D734F8E-32EB-4690-A862-64B7C0814C6E}"/>
              </a:ext>
            </a:extLst>
          </p:cNvPr>
          <p:cNvPicPr/>
          <p:nvPr/>
        </p:nvPicPr>
        <p:blipFill>
          <a:blip r:embed="rId10">
            <a:extLst>
              <a:ext uri="{96DAC541-7B7A-43D3-8B79-37D633B846F1}">
                <asvg:svgBlip xmlns:asvg="http://schemas.microsoft.com/office/drawing/2016/SVG/main" r:embed="rId11"/>
              </a:ext>
            </a:extLst>
          </a:blip>
          <a:stretch>
            <a:fillRect/>
          </a:stretch>
        </p:blipFill>
        <p:spPr>
          <a:xfrm>
            <a:off x="592385" y="5944216"/>
            <a:ext cx="654050" cy="654050"/>
          </a:xfrm>
          <a:prstGeom prst="rect">
            <a:avLst/>
          </a:prstGeom>
        </p:spPr>
      </p:pic>
      <p:pic>
        <p:nvPicPr>
          <p:cNvPr id="22" name="Graphic 7">
            <a:extLst>
              <a:ext uri="{FF2B5EF4-FFF2-40B4-BE49-F238E27FC236}">
                <a16:creationId xmlns:a16="http://schemas.microsoft.com/office/drawing/2014/main" id="{225DE370-B089-4B95-A63D-E74EF0C9C335}"/>
              </a:ext>
            </a:extLst>
          </p:cNvPr>
          <p:cNvPicPr/>
          <p:nvPr/>
        </p:nvPicPr>
        <p:blipFill>
          <a:blip r:embed="rId4">
            <a:extLst>
              <a:ext uri="{96DAC541-7B7A-43D3-8B79-37D633B846F1}">
                <asvg:svgBlip xmlns:asvg="http://schemas.microsoft.com/office/drawing/2016/SVG/main" r:embed="rId5"/>
              </a:ext>
            </a:extLst>
          </a:blip>
          <a:stretch>
            <a:fillRect/>
          </a:stretch>
        </p:blipFill>
        <p:spPr>
          <a:xfrm>
            <a:off x="711555" y="389506"/>
            <a:ext cx="2019600" cy="1976400"/>
          </a:xfrm>
          <a:prstGeom prst="rect">
            <a:avLst/>
          </a:prstGeom>
        </p:spPr>
      </p:pic>
      <p:pic>
        <p:nvPicPr>
          <p:cNvPr id="23" name="Graphic 7">
            <a:extLst>
              <a:ext uri="{FF2B5EF4-FFF2-40B4-BE49-F238E27FC236}">
                <a16:creationId xmlns:a16="http://schemas.microsoft.com/office/drawing/2014/main" id="{E3670287-7E82-4A27-ADB1-5779D027BB9C}"/>
              </a:ext>
            </a:extLst>
          </p:cNvPr>
          <p:cNvPicPr/>
          <p:nvPr/>
        </p:nvPicPr>
        <p:blipFill>
          <a:blip r:embed="rId4">
            <a:extLst>
              <a:ext uri="{96DAC541-7B7A-43D3-8B79-37D633B846F1}">
                <asvg:svgBlip xmlns:asvg="http://schemas.microsoft.com/office/drawing/2016/SVG/main" r:embed="rId5"/>
              </a:ext>
            </a:extLst>
          </a:blip>
          <a:stretch>
            <a:fillRect/>
          </a:stretch>
        </p:blipFill>
        <p:spPr>
          <a:xfrm>
            <a:off x="3766299" y="3275923"/>
            <a:ext cx="2019600" cy="1976400"/>
          </a:xfrm>
          <a:prstGeom prst="rect">
            <a:avLst/>
          </a:prstGeom>
        </p:spPr>
      </p:pic>
    </p:spTree>
    <p:extLst>
      <p:ext uri="{BB962C8B-B14F-4D97-AF65-F5344CB8AC3E}">
        <p14:creationId xmlns:p14="http://schemas.microsoft.com/office/powerpoint/2010/main" val="57554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D2AA9EB-ACE2-48F8-8185-792EE94134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8000"/>
          </a:xfrm>
          <a:prstGeom prst="rect">
            <a:avLst/>
          </a:prstGeom>
          <a:gradFill>
            <a:gsLst>
              <a:gs pos="0">
                <a:schemeClr val="accent1">
                  <a:lumMod val="100000"/>
                  <a:alpha val="72000"/>
                </a:schemeClr>
              </a:gs>
              <a:gs pos="25000">
                <a:schemeClr val="accent1">
                  <a:alpha val="55000"/>
                </a:schemeClr>
              </a:gs>
              <a:gs pos="94000">
                <a:schemeClr val="bg2">
                  <a:lumMod val="75000"/>
                  <a:alpha val="90000"/>
                </a:schemeClr>
              </a:gs>
              <a:gs pos="100000">
                <a:schemeClr val="bg2">
                  <a:lumMod val="75000"/>
                  <a:alpha val="90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59D7A164-22E7-4B37-B0E3-935FC9C3143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2" name="TextBox 11">
            <a:extLst>
              <a:ext uri="{FF2B5EF4-FFF2-40B4-BE49-F238E27FC236}">
                <a16:creationId xmlns:a16="http://schemas.microsoft.com/office/drawing/2014/main" id="{3D8A17B8-B594-483F-8044-FFAB6A67A7DB}"/>
              </a:ext>
            </a:extLst>
          </p:cNvPr>
          <p:cNvSpPr txBox="1"/>
          <p:nvPr/>
        </p:nvSpPr>
        <p:spPr>
          <a:xfrm>
            <a:off x="5421384" y="70003"/>
            <a:ext cx="4333814" cy="145405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i="1" dirty="0">
                <a:solidFill>
                  <a:srgbClr val="00B050"/>
                </a:solidFill>
                <a:latin typeface="+mj-lt"/>
                <a:ea typeface="+mj-ea"/>
                <a:cs typeface="+mj-cs"/>
              </a:rPr>
              <a:t>SHARE IT!</a:t>
            </a:r>
          </a:p>
          <a:p>
            <a:pPr>
              <a:lnSpc>
                <a:spcPct val="90000"/>
              </a:lnSpc>
              <a:spcBef>
                <a:spcPct val="0"/>
              </a:spcBef>
              <a:spcAft>
                <a:spcPts val="600"/>
              </a:spcAft>
            </a:pPr>
            <a:endParaRPr lang="en-US" sz="4000" dirty="0">
              <a:solidFill>
                <a:srgbClr val="FF0066"/>
              </a:solidFill>
              <a:latin typeface="+mj-lt"/>
              <a:ea typeface="+mj-ea"/>
              <a:cs typeface="+mj-cs"/>
            </a:endParaRPr>
          </a:p>
        </p:txBody>
      </p:sp>
      <p:sp>
        <p:nvSpPr>
          <p:cNvPr id="28" name="Freeform 67">
            <a:extLst>
              <a:ext uri="{FF2B5EF4-FFF2-40B4-BE49-F238E27FC236}">
                <a16:creationId xmlns:a16="http://schemas.microsoft.com/office/drawing/2014/main" id="{730F02D6-D4A4-42E5-A722-43B088C7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07136"/>
            <a:ext cx="3177287" cy="2650864"/>
          </a:xfrm>
          <a:custGeom>
            <a:avLst/>
            <a:gdLst>
              <a:gd name="connsiteX0" fmla="*/ 1465277 w 3242130"/>
              <a:gd name="connsiteY0" fmla="*/ 0 h 2704964"/>
              <a:gd name="connsiteX1" fmla="*/ 3242130 w 3242130"/>
              <a:gd name="connsiteY1" fmla="*/ 1776853 h 2704964"/>
              <a:gd name="connsiteX2" fmla="*/ 3027674 w 3242130"/>
              <a:gd name="connsiteY2" fmla="*/ 2623807 h 2704964"/>
              <a:gd name="connsiteX3" fmla="*/ 2978369 w 3242130"/>
              <a:gd name="connsiteY3" fmla="*/ 2704964 h 2704964"/>
              <a:gd name="connsiteX4" fmla="*/ 0 w 3242130"/>
              <a:gd name="connsiteY4" fmla="*/ 2704964 h 2704964"/>
              <a:gd name="connsiteX5" fmla="*/ 0 w 3242130"/>
              <a:gd name="connsiteY5" fmla="*/ 772542 h 2704964"/>
              <a:gd name="connsiteX6" fmla="*/ 94171 w 3242130"/>
              <a:gd name="connsiteY6" fmla="*/ 646610 h 2704964"/>
              <a:gd name="connsiteX7" fmla="*/ 1465277 w 3242130"/>
              <a:gd name="connsiteY7" fmla="*/ 0 h 2704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2130" h="2704964">
                <a:moveTo>
                  <a:pt x="1465277" y="0"/>
                </a:moveTo>
                <a:cubicBezTo>
                  <a:pt x="2446606" y="0"/>
                  <a:pt x="3242130" y="795524"/>
                  <a:pt x="3242130" y="1776853"/>
                </a:cubicBezTo>
                <a:cubicBezTo>
                  <a:pt x="3242130" y="2083519"/>
                  <a:pt x="3164442" y="2372039"/>
                  <a:pt x="3027674" y="2623807"/>
                </a:cubicBezTo>
                <a:lnTo>
                  <a:pt x="2978369" y="2704964"/>
                </a:lnTo>
                <a:lnTo>
                  <a:pt x="0" y="2704964"/>
                </a:lnTo>
                <a:lnTo>
                  <a:pt x="0" y="772542"/>
                </a:lnTo>
                <a:lnTo>
                  <a:pt x="94171" y="646610"/>
                </a:lnTo>
                <a:cubicBezTo>
                  <a:pt x="420072" y="251709"/>
                  <a:pt x="913280" y="0"/>
                  <a:pt x="1465277"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Oval 29">
            <a:extLst>
              <a:ext uri="{FF2B5EF4-FFF2-40B4-BE49-F238E27FC236}">
                <a16:creationId xmlns:a16="http://schemas.microsoft.com/office/drawing/2014/main" id="{F2C965BE-B8BF-4344-8E81-62E0BFE4C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69751" y="2897495"/>
            <a:ext cx="2788232" cy="2788232"/>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65">
            <a:extLst>
              <a:ext uri="{FF2B5EF4-FFF2-40B4-BE49-F238E27FC236}">
                <a16:creationId xmlns:a16="http://schemas.microsoft.com/office/drawing/2014/main" id="{122DB9C1-63F1-47FD-BE8D-08903F853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090921" cy="3465906"/>
          </a:xfrm>
          <a:custGeom>
            <a:avLst/>
            <a:gdLst>
              <a:gd name="connsiteX0" fmla="*/ 0 w 4090921"/>
              <a:gd name="connsiteY0" fmla="*/ 0 h 3465906"/>
              <a:gd name="connsiteX1" fmla="*/ 3746474 w 4090921"/>
              <a:gd name="connsiteY1" fmla="*/ 0 h 3465906"/>
              <a:gd name="connsiteX2" fmla="*/ 3817144 w 4090921"/>
              <a:gd name="connsiteY2" fmla="*/ 116327 h 3465906"/>
              <a:gd name="connsiteX3" fmla="*/ 4090921 w 4090921"/>
              <a:gd name="connsiteY3" fmla="*/ 1197557 h 3465906"/>
              <a:gd name="connsiteX4" fmla="*/ 1822572 w 4090921"/>
              <a:gd name="connsiteY4" fmla="*/ 3465906 h 3465906"/>
              <a:gd name="connsiteX5" fmla="*/ 72204 w 4090921"/>
              <a:gd name="connsiteY5" fmla="*/ 2640438 h 3465906"/>
              <a:gd name="connsiteX6" fmla="*/ 0 w 4090921"/>
              <a:gd name="connsiteY6" fmla="*/ 2543882 h 3465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0921" h="3465906">
                <a:moveTo>
                  <a:pt x="0" y="0"/>
                </a:moveTo>
                <a:lnTo>
                  <a:pt x="3746474" y="0"/>
                </a:lnTo>
                <a:lnTo>
                  <a:pt x="3817144" y="116327"/>
                </a:lnTo>
                <a:cubicBezTo>
                  <a:pt x="3991744" y="437737"/>
                  <a:pt x="4090921" y="806065"/>
                  <a:pt x="4090921" y="1197557"/>
                </a:cubicBezTo>
                <a:cubicBezTo>
                  <a:pt x="4090921" y="2450332"/>
                  <a:pt x="3075348" y="3465906"/>
                  <a:pt x="1822572" y="3465906"/>
                </a:cubicBezTo>
                <a:cubicBezTo>
                  <a:pt x="1117886" y="3465906"/>
                  <a:pt x="488252" y="3144572"/>
                  <a:pt x="72204" y="2640438"/>
                </a:cubicBezTo>
                <a:lnTo>
                  <a:pt x="0" y="2543882"/>
                </a:ln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TextBox 18">
            <a:extLst>
              <a:ext uri="{FF2B5EF4-FFF2-40B4-BE49-F238E27FC236}">
                <a16:creationId xmlns:a16="http://schemas.microsoft.com/office/drawing/2014/main" id="{2CA4BF86-5794-4D03-BAC3-4483FF5DDEC4}"/>
              </a:ext>
            </a:extLst>
          </p:cNvPr>
          <p:cNvSpPr txBox="1"/>
          <p:nvPr/>
        </p:nvSpPr>
        <p:spPr>
          <a:xfrm>
            <a:off x="5766476" y="135004"/>
            <a:ext cx="6315933" cy="3002034"/>
          </a:xfrm>
          <a:prstGeom prst="rect">
            <a:avLst/>
          </a:prstGeom>
        </p:spPr>
        <p:txBody>
          <a:bodyPr vert="horz" lIns="91440" tIns="45720" rIns="91440" bIns="45720" rtlCol="0" anchor="ctr">
            <a:normAutofit/>
          </a:bodyPr>
          <a:lstStyle/>
          <a:p>
            <a:pPr>
              <a:lnSpc>
                <a:spcPct val="90000"/>
              </a:lnSpc>
              <a:spcAft>
                <a:spcPts val="600"/>
              </a:spcAft>
            </a:pPr>
            <a:r>
              <a:rPr lang="en-GB" sz="2400"/>
              <a:t>By providing contact details within C-WorKS this will help to link people, groups and organisations together to share common areas of working, intelligence needs, resources and insights. </a:t>
            </a:r>
            <a:endParaRPr lang="en-US" sz="2400" dirty="0">
              <a:solidFill>
                <a:srgbClr val="000000"/>
              </a:solidFill>
            </a:endParaRPr>
          </a:p>
        </p:txBody>
      </p:sp>
      <p:sp>
        <p:nvSpPr>
          <p:cNvPr id="5" name="TextBox 4"/>
          <p:cNvSpPr txBox="1"/>
          <p:nvPr/>
        </p:nvSpPr>
        <p:spPr>
          <a:xfrm>
            <a:off x="6553988" y="6035930"/>
            <a:ext cx="1195443" cy="584775"/>
          </a:xfrm>
          <a:prstGeom prst="rect">
            <a:avLst/>
          </a:prstGeom>
          <a:noFill/>
        </p:spPr>
        <p:txBody>
          <a:bodyPr wrap="square" rtlCol="0">
            <a:spAutoFit/>
          </a:bodyPr>
          <a:lstStyle/>
          <a:p>
            <a:pPr>
              <a:spcAft>
                <a:spcPts val="600"/>
              </a:spcAft>
            </a:pPr>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sp>
        <p:nvSpPr>
          <p:cNvPr id="7" name="TextBox 6"/>
          <p:cNvSpPr txBox="1"/>
          <p:nvPr/>
        </p:nvSpPr>
        <p:spPr>
          <a:xfrm>
            <a:off x="8431718" y="6013491"/>
            <a:ext cx="1154349" cy="584775"/>
          </a:xfrm>
          <a:prstGeom prst="rect">
            <a:avLst/>
          </a:prstGeom>
          <a:noFill/>
        </p:spPr>
        <p:txBody>
          <a:bodyPr wrap="square" rtlCol="0">
            <a:spAutoFit/>
          </a:bodyPr>
          <a:lstStyle/>
          <a:p>
            <a:pPr>
              <a:spcAft>
                <a:spcPts val="600"/>
              </a:spcAft>
            </a:pPr>
            <a:r>
              <a:rPr lang="en-GB" sz="3200" b="1" dirty="0">
                <a:solidFill>
                  <a:srgbClr val="7030A0"/>
                </a:solidFill>
              </a:rPr>
              <a:t>K</a:t>
            </a:r>
            <a:r>
              <a:rPr lang="en-GB" b="1" dirty="0">
                <a:solidFill>
                  <a:srgbClr val="7030A0"/>
                </a:solidFill>
              </a:rPr>
              <a:t>now it? </a:t>
            </a:r>
            <a:endParaRPr lang="en-GB" dirty="0">
              <a:solidFill>
                <a:srgbClr val="7030A0"/>
              </a:solidFill>
            </a:endParaRPr>
          </a:p>
        </p:txBody>
      </p:sp>
      <p:sp>
        <p:nvSpPr>
          <p:cNvPr id="9" name="TextBox 8"/>
          <p:cNvSpPr txBox="1"/>
          <p:nvPr/>
        </p:nvSpPr>
        <p:spPr>
          <a:xfrm>
            <a:off x="10483617" y="6000291"/>
            <a:ext cx="1168593" cy="584775"/>
          </a:xfrm>
          <a:prstGeom prst="rect">
            <a:avLst/>
          </a:prstGeom>
          <a:noFill/>
        </p:spPr>
        <p:txBody>
          <a:bodyPr wrap="square" rtlCol="0">
            <a:spAutoFit/>
          </a:bodyPr>
          <a:lstStyle/>
          <a:p>
            <a:pPr>
              <a:spcAft>
                <a:spcPts val="600"/>
              </a:spcAft>
            </a:pPr>
            <a:r>
              <a:rPr lang="en-GB" sz="3200" b="1">
                <a:solidFill>
                  <a:srgbClr val="00B050"/>
                </a:solidFill>
              </a:rPr>
              <a:t>S</a:t>
            </a:r>
            <a:r>
              <a:rPr lang="en-GB" b="1">
                <a:solidFill>
                  <a:srgbClr val="00B050"/>
                </a:solidFill>
              </a:rPr>
              <a:t>hare it! </a:t>
            </a:r>
            <a:endParaRPr lang="en-GB">
              <a:solidFill>
                <a:srgbClr val="00B050"/>
              </a:solidFill>
            </a:endParaRPr>
          </a:p>
        </p:txBody>
      </p:sp>
      <p:pic>
        <p:nvPicPr>
          <p:cNvPr id="10" name="Graphic 9">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13780" y="5911203"/>
            <a:ext cx="789358" cy="789358"/>
          </a:xfrm>
          <a:prstGeom prst="rect">
            <a:avLst/>
          </a:prstGeom>
        </p:spPr>
      </p:pic>
      <p:sp>
        <p:nvSpPr>
          <p:cNvPr id="11" name="Rectangle 10"/>
          <p:cNvSpPr/>
          <p:nvPr/>
        </p:nvSpPr>
        <p:spPr>
          <a:xfrm>
            <a:off x="1206834" y="6013493"/>
            <a:ext cx="4580356" cy="584775"/>
          </a:xfrm>
          <a:prstGeom prst="rect">
            <a:avLst/>
          </a:prstGeom>
        </p:spPr>
        <p:txBody>
          <a:bodyPr wrap="none">
            <a:spAutoFit/>
          </a:bodyPr>
          <a:lstStyle/>
          <a:p>
            <a:pPr>
              <a:spcAft>
                <a:spcPts val="600"/>
              </a:spcAft>
            </a:pPr>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17" name="Title 3"/>
          <p:cNvSpPr txBox="1">
            <a:spLocks/>
          </p:cNvSpPr>
          <p:nvPr/>
        </p:nvSpPr>
        <p:spPr>
          <a:xfrm>
            <a:off x="924560" y="516474"/>
            <a:ext cx="10038080" cy="11802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GB" sz="3200" i="1">
              <a:solidFill>
                <a:srgbClr val="0070C0"/>
              </a:solidFill>
            </a:endParaRPr>
          </a:p>
          <a:p>
            <a:pPr>
              <a:spcAft>
                <a:spcPts val="600"/>
              </a:spcAft>
            </a:pPr>
            <a:endParaRPr lang="en-GB"/>
          </a:p>
          <a:p>
            <a:pPr>
              <a:spcAft>
                <a:spcPts val="600"/>
              </a:spcAft>
            </a:pPr>
            <a:endParaRPr lang="en-GB">
              <a:solidFill>
                <a:srgbClr val="00B050"/>
              </a:solidFill>
            </a:endParaRPr>
          </a:p>
        </p:txBody>
      </p:sp>
      <p:sp>
        <p:nvSpPr>
          <p:cNvPr id="14" name="Content Placeholder 2"/>
          <p:cNvSpPr txBox="1">
            <a:spLocks/>
          </p:cNvSpPr>
          <p:nvPr/>
        </p:nvSpPr>
        <p:spPr>
          <a:xfrm>
            <a:off x="1037152" y="1584960"/>
            <a:ext cx="5120346" cy="51380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i="1" dirty="0">
              <a:solidFill>
                <a:srgbClr val="0070C0"/>
              </a:solidFill>
            </a:endParaRPr>
          </a:p>
        </p:txBody>
      </p:sp>
      <p:pic>
        <p:nvPicPr>
          <p:cNvPr id="37" name="Graphic 36">
            <a:extLst>
              <a:ext uri="{FF2B5EF4-FFF2-40B4-BE49-F238E27FC236}">
                <a16:creationId xmlns:a16="http://schemas.microsoft.com/office/drawing/2014/main" id="{57C8AB41-8DF2-447A-BB03-2F16DEC6336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06329" y="5946847"/>
            <a:ext cx="789358" cy="789358"/>
          </a:xfrm>
          <a:prstGeom prst="rect">
            <a:avLst/>
          </a:prstGeom>
        </p:spPr>
      </p:pic>
      <p:pic>
        <p:nvPicPr>
          <p:cNvPr id="38" name="Graphic 37">
            <a:extLst>
              <a:ext uri="{FF2B5EF4-FFF2-40B4-BE49-F238E27FC236}">
                <a16:creationId xmlns:a16="http://schemas.microsoft.com/office/drawing/2014/main" id="{8D8E4E2B-66F0-4508-9DDE-DF68E699E0C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693998" y="5933639"/>
            <a:ext cx="789358" cy="789358"/>
          </a:xfrm>
          <a:prstGeom prst="rect">
            <a:avLst/>
          </a:prstGeom>
        </p:spPr>
      </p:pic>
      <p:pic>
        <p:nvPicPr>
          <p:cNvPr id="39" name="Graphic 38">
            <a:extLst>
              <a:ext uri="{FF2B5EF4-FFF2-40B4-BE49-F238E27FC236}">
                <a16:creationId xmlns:a16="http://schemas.microsoft.com/office/drawing/2014/main" id="{94E66D19-FAD5-43D3-AAAF-90E420A4992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755198" y="5890808"/>
            <a:ext cx="789358" cy="789358"/>
          </a:xfrm>
          <a:prstGeom prst="rect">
            <a:avLst/>
          </a:prstGeom>
        </p:spPr>
      </p:pic>
      <p:pic>
        <p:nvPicPr>
          <p:cNvPr id="23" name="Graphic 22">
            <a:extLst>
              <a:ext uri="{FF2B5EF4-FFF2-40B4-BE49-F238E27FC236}">
                <a16:creationId xmlns:a16="http://schemas.microsoft.com/office/drawing/2014/main" id="{97984394-B8D0-402C-A1F5-56C9D535492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74353" y="390503"/>
            <a:ext cx="1976400" cy="1976400"/>
          </a:xfrm>
          <a:prstGeom prst="rect">
            <a:avLst/>
          </a:prstGeom>
        </p:spPr>
      </p:pic>
      <p:pic>
        <p:nvPicPr>
          <p:cNvPr id="25" name="Graphic 24">
            <a:extLst>
              <a:ext uri="{FF2B5EF4-FFF2-40B4-BE49-F238E27FC236}">
                <a16:creationId xmlns:a16="http://schemas.microsoft.com/office/drawing/2014/main" id="{0ECA42E4-949F-46DA-807D-9AF8341276F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790076" y="3218936"/>
            <a:ext cx="1976400" cy="1976400"/>
          </a:xfrm>
          <a:prstGeom prst="rect">
            <a:avLst/>
          </a:prstGeom>
        </p:spPr>
      </p:pic>
    </p:spTree>
    <p:extLst>
      <p:ext uri="{BB962C8B-B14F-4D97-AF65-F5344CB8AC3E}">
        <p14:creationId xmlns:p14="http://schemas.microsoft.com/office/powerpoint/2010/main" val="391515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2949781C-DE17-4203-B846-019B54D89B9C}"/>
              </a:ext>
            </a:extLst>
          </p:cNvPr>
          <p:cNvPicPr/>
          <p:nvPr/>
        </p:nvPicPr>
        <p:blipFill>
          <a:blip r:embed="rId3">
            <a:extLst>
              <a:ext uri="{96DAC541-7B7A-43D3-8B79-37D633B846F1}">
                <asvg:svgBlip xmlns:asvg="http://schemas.microsoft.com/office/drawing/2016/SVG/main" r:embed="rId4"/>
              </a:ext>
            </a:extLst>
          </a:blip>
          <a:stretch>
            <a:fillRect/>
          </a:stretch>
        </p:blipFill>
        <p:spPr>
          <a:xfrm>
            <a:off x="5538835" y="5957909"/>
            <a:ext cx="782180" cy="789359"/>
          </a:xfrm>
          <a:prstGeom prst="rect">
            <a:avLst/>
          </a:prstGeom>
        </p:spPr>
      </p:pic>
      <p:sp>
        <p:nvSpPr>
          <p:cNvPr id="5" name="TextBox 4"/>
          <p:cNvSpPr txBox="1"/>
          <p:nvPr/>
        </p:nvSpPr>
        <p:spPr>
          <a:xfrm>
            <a:off x="6275891" y="6013492"/>
            <a:ext cx="1195443" cy="584775"/>
          </a:xfrm>
          <a:prstGeom prst="rect">
            <a:avLst/>
          </a:prstGeom>
          <a:noFill/>
        </p:spPr>
        <p:txBody>
          <a:bodyPr wrap="square" rtlCol="0">
            <a:spAutoFit/>
          </a:bodyPr>
          <a:lstStyle/>
          <a:p>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pic>
        <p:nvPicPr>
          <p:cNvPr id="6" name="Graphic 7">
            <a:extLst>
              <a:ext uri="{FF2B5EF4-FFF2-40B4-BE49-F238E27FC236}">
                <a16:creationId xmlns:a16="http://schemas.microsoft.com/office/drawing/2014/main" id="{E5A9A96A-ABF9-478D-9047-7841C59EB965}"/>
              </a:ext>
            </a:extLst>
          </p:cNvPr>
          <p:cNvPicPr/>
          <p:nvPr/>
        </p:nvPicPr>
        <p:blipFill>
          <a:blip r:embed="rId5">
            <a:extLst>
              <a:ext uri="{96DAC541-7B7A-43D3-8B79-37D633B846F1}">
                <asvg:svgBlip xmlns:asvg="http://schemas.microsoft.com/office/drawing/2016/SVG/main" r:embed="rId6"/>
              </a:ext>
            </a:extLst>
          </a:blip>
          <a:stretch>
            <a:fillRect/>
          </a:stretch>
        </p:blipFill>
        <p:spPr>
          <a:xfrm>
            <a:off x="7541364" y="5872916"/>
            <a:ext cx="771960" cy="787887"/>
          </a:xfrm>
          <a:prstGeom prst="rect">
            <a:avLst/>
          </a:prstGeom>
        </p:spPr>
      </p:pic>
      <p:sp>
        <p:nvSpPr>
          <p:cNvPr id="7" name="TextBox 6"/>
          <p:cNvSpPr txBox="1"/>
          <p:nvPr/>
        </p:nvSpPr>
        <p:spPr>
          <a:xfrm>
            <a:off x="8431718" y="6013491"/>
            <a:ext cx="1154349" cy="584775"/>
          </a:xfrm>
          <a:prstGeom prst="rect">
            <a:avLst/>
          </a:prstGeom>
          <a:noFill/>
        </p:spPr>
        <p:txBody>
          <a:bodyPr wrap="square" rtlCol="0">
            <a:spAutoFit/>
          </a:bodyPr>
          <a:lstStyle/>
          <a:p>
            <a:r>
              <a:rPr lang="en-GB" sz="3200" b="1" dirty="0">
                <a:solidFill>
                  <a:srgbClr val="7030A0"/>
                </a:solidFill>
              </a:rPr>
              <a:t>K</a:t>
            </a:r>
            <a:r>
              <a:rPr lang="en-GB" b="1" dirty="0">
                <a:solidFill>
                  <a:srgbClr val="7030A0"/>
                </a:solidFill>
              </a:rPr>
              <a:t>now it? </a:t>
            </a:r>
            <a:endParaRPr lang="en-GB" dirty="0">
              <a:solidFill>
                <a:srgbClr val="7030A0"/>
              </a:solidFill>
            </a:endParaRPr>
          </a:p>
        </p:txBody>
      </p:sp>
      <p:pic>
        <p:nvPicPr>
          <p:cNvPr id="8" name="Graphic 6">
            <a:extLst>
              <a:ext uri="{FF2B5EF4-FFF2-40B4-BE49-F238E27FC236}">
                <a16:creationId xmlns:a16="http://schemas.microsoft.com/office/drawing/2014/main" id="{137B565D-CF04-4EBD-9393-5979ED31FEFF}"/>
              </a:ext>
            </a:extLst>
          </p:cNvPr>
          <p:cNvPicPr/>
          <p:nvPr/>
        </p:nvPicPr>
        <p:blipFill>
          <a:blip r:embed="rId7">
            <a:extLst>
              <a:ext uri="{96DAC541-7B7A-43D3-8B79-37D633B846F1}">
                <asvg:svgBlip xmlns:asvg="http://schemas.microsoft.com/office/drawing/2016/SVG/main" r:embed="rId8"/>
              </a:ext>
            </a:extLst>
          </a:blip>
          <a:stretch>
            <a:fillRect/>
          </a:stretch>
        </p:blipFill>
        <p:spPr>
          <a:xfrm>
            <a:off x="9697191" y="5872916"/>
            <a:ext cx="764731" cy="738499"/>
          </a:xfrm>
          <a:prstGeom prst="rect">
            <a:avLst/>
          </a:prstGeom>
        </p:spPr>
      </p:pic>
      <p:sp>
        <p:nvSpPr>
          <p:cNvPr id="9" name="TextBox 8"/>
          <p:cNvSpPr txBox="1"/>
          <p:nvPr/>
        </p:nvSpPr>
        <p:spPr>
          <a:xfrm>
            <a:off x="10483617" y="6000291"/>
            <a:ext cx="1168593" cy="584775"/>
          </a:xfrm>
          <a:prstGeom prst="rect">
            <a:avLst/>
          </a:prstGeom>
          <a:noFill/>
        </p:spPr>
        <p:txBody>
          <a:bodyPr wrap="square" rtlCol="0">
            <a:spAutoFit/>
          </a:bodyPr>
          <a:lstStyle/>
          <a:p>
            <a:r>
              <a:rPr lang="en-GB" sz="3200" b="1" dirty="0">
                <a:solidFill>
                  <a:srgbClr val="00B050"/>
                </a:solidFill>
              </a:rPr>
              <a:t>S</a:t>
            </a:r>
            <a:r>
              <a:rPr lang="en-GB" b="1" dirty="0">
                <a:solidFill>
                  <a:srgbClr val="00B050"/>
                </a:solidFill>
              </a:rPr>
              <a:t>hare it! </a:t>
            </a:r>
            <a:endParaRPr lang="en-GB" dirty="0">
              <a:solidFill>
                <a:srgbClr val="00B050"/>
              </a:solidFill>
            </a:endParaRPr>
          </a:p>
        </p:txBody>
      </p:sp>
      <p:pic>
        <p:nvPicPr>
          <p:cNvPr id="10" name="Graphic 9">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9078" y="5915528"/>
            <a:ext cx="789358" cy="789358"/>
          </a:xfrm>
          <a:prstGeom prst="rect">
            <a:avLst/>
          </a:prstGeom>
        </p:spPr>
      </p:pic>
      <p:sp>
        <p:nvSpPr>
          <p:cNvPr id="11" name="Rectangle 10"/>
          <p:cNvSpPr/>
          <p:nvPr/>
        </p:nvSpPr>
        <p:spPr>
          <a:xfrm>
            <a:off x="1003602" y="6038159"/>
            <a:ext cx="4580356" cy="584775"/>
          </a:xfrm>
          <a:prstGeom prst="rect">
            <a:avLst/>
          </a:prstGeom>
        </p:spPr>
        <p:txBody>
          <a:bodyPr wrap="none">
            <a:spAutoFit/>
          </a:bodyPr>
          <a:lstStyle/>
          <a:p>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097280" y="975360"/>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906267" y="466898"/>
            <a:ext cx="9940664" cy="6758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i="1" dirty="0"/>
              <a:t>C-WorKS Launch</a:t>
            </a:r>
            <a:endParaRPr lang="en-GB" b="1" dirty="0"/>
          </a:p>
          <a:p>
            <a:endParaRPr lang="en-GB" dirty="0">
              <a:solidFill>
                <a:srgbClr val="00B050"/>
              </a:solidFill>
            </a:endParaRPr>
          </a:p>
        </p:txBody>
      </p:sp>
      <p:sp>
        <p:nvSpPr>
          <p:cNvPr id="14" name="Content Placeholder 2"/>
          <p:cNvSpPr txBox="1">
            <a:spLocks/>
          </p:cNvSpPr>
          <p:nvPr/>
        </p:nvSpPr>
        <p:spPr>
          <a:xfrm>
            <a:off x="413781" y="842682"/>
            <a:ext cx="11364440" cy="515760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000" i="1" dirty="0">
              <a:solidFill>
                <a:srgbClr val="0070C0"/>
              </a:solidFill>
            </a:endParaRPr>
          </a:p>
        </p:txBody>
      </p:sp>
      <p:sp>
        <p:nvSpPr>
          <p:cNvPr id="2" name="Rectangle 1">
            <a:extLst>
              <a:ext uri="{FF2B5EF4-FFF2-40B4-BE49-F238E27FC236}">
                <a16:creationId xmlns:a16="http://schemas.microsoft.com/office/drawing/2014/main" id="{F9121E4A-578A-4777-9ED7-C251526E7C30}"/>
              </a:ext>
            </a:extLst>
          </p:cNvPr>
          <p:cNvSpPr/>
          <p:nvPr/>
        </p:nvSpPr>
        <p:spPr>
          <a:xfrm>
            <a:off x="249078" y="975360"/>
            <a:ext cx="12085162" cy="4955203"/>
          </a:xfrm>
          <a:prstGeom prst="rect">
            <a:avLst/>
          </a:prstGeom>
        </p:spPr>
        <p:txBody>
          <a:bodyPr wrap="square">
            <a:spAutoFit/>
          </a:bodyPr>
          <a:lstStyle/>
          <a:p>
            <a:endParaRPr lang="en-GB" sz="1400" dirty="0">
              <a:solidFill>
                <a:srgbClr val="7030A0"/>
              </a:solidFill>
            </a:endParaRPr>
          </a:p>
          <a:p>
            <a:r>
              <a:rPr lang="en-GB" sz="2000" b="1" i="1" dirty="0">
                <a:solidFill>
                  <a:srgbClr val="7030A0"/>
                </a:solidFill>
              </a:rPr>
              <a:t>How it works (summary):-</a:t>
            </a:r>
            <a:endParaRPr lang="en-GB" sz="2000" dirty="0">
              <a:solidFill>
                <a:srgbClr val="7030A0"/>
              </a:solidFill>
            </a:endParaRPr>
          </a:p>
          <a:p>
            <a:pPr marL="342900" indent="-342900">
              <a:buFont typeface="Arial" panose="020B0604020202020204" pitchFamily="34" charset="0"/>
              <a:buChar char="•"/>
            </a:pPr>
            <a:endParaRPr lang="en-GB" sz="2000" dirty="0">
              <a:solidFill>
                <a:srgbClr val="7030A0"/>
              </a:solidFill>
            </a:endParaRPr>
          </a:p>
          <a:p>
            <a:pPr marL="342900" indent="-342900">
              <a:buFont typeface="Arial" panose="020B0604020202020204" pitchFamily="34" charset="0"/>
              <a:buChar char="•"/>
            </a:pPr>
            <a:r>
              <a:rPr lang="en-GB" sz="2000" dirty="0">
                <a:solidFill>
                  <a:srgbClr val="7030A0"/>
                </a:solidFill>
              </a:rPr>
              <a:t>On the </a:t>
            </a:r>
            <a:r>
              <a:rPr lang="en-GB" sz="2000" dirty="0">
                <a:solidFill>
                  <a:srgbClr val="7030A0"/>
                </a:solidFill>
                <a:hlinkClick r:id="rId11">
                  <a:extLst>
                    <a:ext uri="{A12FA001-AC4F-418D-AE19-62706E023703}">
                      <ahyp:hlinkClr xmlns:ahyp="http://schemas.microsoft.com/office/drawing/2018/hyperlinkcolor" val="tx"/>
                    </a:ext>
                  </a:extLst>
                </a:hlinkClick>
              </a:rPr>
              <a:t>C-WorKS site</a:t>
            </a:r>
            <a:r>
              <a:rPr lang="en-GB" sz="2000" dirty="0">
                <a:solidFill>
                  <a:srgbClr val="7030A0"/>
                </a:solidFill>
              </a:rPr>
              <a:t> is curated information on non-COVID impacts, provided by users on an ongoing basis, in a structured framework. </a:t>
            </a:r>
          </a:p>
          <a:p>
            <a:pPr marL="342900" indent="-342900">
              <a:buFont typeface="Arial" panose="020B0604020202020204" pitchFamily="34" charset="0"/>
              <a:buChar char="•"/>
            </a:pPr>
            <a:r>
              <a:rPr lang="en-GB" sz="2000" dirty="0">
                <a:solidFill>
                  <a:srgbClr val="7030A0"/>
                </a:solidFill>
              </a:rPr>
              <a:t>Users can upload or describe information about work/ work in progress in each area, share contact details, view information, and communicate with colleagues via ‘comments’.   </a:t>
            </a:r>
          </a:p>
          <a:p>
            <a:pPr marL="342900" indent="-342900">
              <a:buFont typeface="Arial" panose="020B0604020202020204" pitchFamily="34" charset="0"/>
              <a:buChar char="•"/>
            </a:pPr>
            <a:endParaRPr lang="en-GB" sz="2000" dirty="0">
              <a:solidFill>
                <a:srgbClr val="FF0000"/>
              </a:solidFill>
            </a:endParaRPr>
          </a:p>
          <a:p>
            <a:pPr>
              <a:lnSpc>
                <a:spcPct val="150000"/>
              </a:lnSpc>
            </a:pPr>
            <a:r>
              <a:rPr lang="en-GB" sz="2000" b="1" i="1" dirty="0">
                <a:solidFill>
                  <a:srgbClr val="00B050"/>
                </a:solidFill>
              </a:rPr>
              <a:t>How we can use it:-</a:t>
            </a:r>
            <a:endParaRPr lang="en-GB" sz="2000" dirty="0">
              <a:solidFill>
                <a:srgbClr val="00B050"/>
              </a:solidFill>
            </a:endParaRPr>
          </a:p>
          <a:p>
            <a:pPr marL="342900" indent="-342900">
              <a:buFont typeface="Arial" panose="020B0604020202020204" pitchFamily="34" charset="0"/>
              <a:buChar char="•"/>
            </a:pPr>
            <a:r>
              <a:rPr lang="en-GB" sz="2000" i="1" dirty="0">
                <a:solidFill>
                  <a:srgbClr val="00B050"/>
                </a:solidFill>
              </a:rPr>
              <a:t>We officially launched C-WorKS in the region on 1</a:t>
            </a:r>
            <a:r>
              <a:rPr lang="en-GB" sz="2000" i="1" baseline="30000" dirty="0">
                <a:solidFill>
                  <a:srgbClr val="00B050"/>
                </a:solidFill>
              </a:rPr>
              <a:t>st</a:t>
            </a:r>
            <a:r>
              <a:rPr lang="en-GB" sz="2000" i="1" dirty="0">
                <a:solidFill>
                  <a:srgbClr val="00B050"/>
                </a:solidFill>
              </a:rPr>
              <a:t> June – a comms pack with details is available to all.</a:t>
            </a:r>
          </a:p>
          <a:p>
            <a:pPr marL="342900" indent="-342900">
              <a:buFont typeface="Arial" panose="020B0604020202020204" pitchFamily="34" charset="0"/>
              <a:buChar char="•"/>
            </a:pPr>
            <a:r>
              <a:rPr lang="en-GB" sz="2000" i="1" dirty="0">
                <a:solidFill>
                  <a:srgbClr val="00B050"/>
                </a:solidFill>
              </a:rPr>
              <a:t>Access is via the C-WorKS Knowledge Hub on the PHINE network (see next slide)</a:t>
            </a:r>
          </a:p>
          <a:p>
            <a:pPr marL="342900" indent="-342900">
              <a:buFont typeface="Arial" panose="020B0604020202020204" pitchFamily="34" charset="0"/>
              <a:buChar char="•"/>
            </a:pPr>
            <a:endParaRPr lang="en-GB" sz="2000" i="1" dirty="0">
              <a:solidFill>
                <a:srgbClr val="00B050"/>
              </a:solidFill>
            </a:endParaRPr>
          </a:p>
          <a:p>
            <a:pPr marL="342900" indent="-342900">
              <a:buFont typeface="Arial" panose="020B0604020202020204" pitchFamily="34" charset="0"/>
              <a:buChar char="•"/>
            </a:pPr>
            <a:endParaRPr lang="en-GB" sz="2000" i="1" dirty="0">
              <a:solidFill>
                <a:schemeClr val="accent1"/>
              </a:solidFill>
            </a:endParaRPr>
          </a:p>
          <a:p>
            <a:pPr algn="ctr"/>
            <a:r>
              <a:rPr lang="en-GB" sz="2000" b="1" i="1" dirty="0"/>
              <a:t>*** PLEASE USE C-WORKS ***</a:t>
            </a:r>
          </a:p>
          <a:p>
            <a:pPr algn="ctr"/>
            <a:r>
              <a:rPr lang="en-GB" sz="2000" b="1" i="1" dirty="0"/>
              <a:t>***PUT ALL OF YOUR NON-COVID WORK ON THERE – IT WILL ONLY WORK IF WE USE IT*** ***THANK YOU***</a:t>
            </a:r>
          </a:p>
          <a:p>
            <a:pPr>
              <a:spcAft>
                <a:spcPts val="750"/>
              </a:spcAft>
            </a:pP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92980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2949781C-DE17-4203-B846-019B54D89B9C}"/>
              </a:ext>
            </a:extLst>
          </p:cNvPr>
          <p:cNvPicPr/>
          <p:nvPr/>
        </p:nvPicPr>
        <p:blipFill>
          <a:blip r:embed="rId3">
            <a:extLst>
              <a:ext uri="{96DAC541-7B7A-43D3-8B79-37D633B846F1}">
                <asvg:svgBlip xmlns:asvg="http://schemas.microsoft.com/office/drawing/2016/SVG/main" r:embed="rId4"/>
              </a:ext>
            </a:extLst>
          </a:blip>
          <a:stretch>
            <a:fillRect/>
          </a:stretch>
        </p:blipFill>
        <p:spPr>
          <a:xfrm>
            <a:off x="5546390" y="6034679"/>
            <a:ext cx="782180" cy="789359"/>
          </a:xfrm>
          <a:prstGeom prst="rect">
            <a:avLst/>
          </a:prstGeom>
        </p:spPr>
      </p:pic>
      <p:sp>
        <p:nvSpPr>
          <p:cNvPr id="5" name="TextBox 4"/>
          <p:cNvSpPr txBox="1"/>
          <p:nvPr/>
        </p:nvSpPr>
        <p:spPr>
          <a:xfrm>
            <a:off x="6249222" y="6013491"/>
            <a:ext cx="1195443" cy="584775"/>
          </a:xfrm>
          <a:prstGeom prst="rect">
            <a:avLst/>
          </a:prstGeom>
          <a:noFill/>
        </p:spPr>
        <p:txBody>
          <a:bodyPr wrap="square" rtlCol="0">
            <a:spAutoFit/>
          </a:bodyPr>
          <a:lstStyle/>
          <a:p>
            <a:r>
              <a:rPr lang="en-GB" sz="3200" b="1" dirty="0">
                <a:solidFill>
                  <a:srgbClr val="FF0066"/>
                </a:solidFill>
              </a:rPr>
              <a:t>W</a:t>
            </a:r>
            <a:r>
              <a:rPr lang="en-GB" b="1" dirty="0">
                <a:solidFill>
                  <a:srgbClr val="FF0066"/>
                </a:solidFill>
              </a:rPr>
              <a:t>ant</a:t>
            </a:r>
            <a:r>
              <a:rPr lang="en-GB" b="1" dirty="0"/>
              <a:t> </a:t>
            </a:r>
            <a:r>
              <a:rPr lang="en-GB" b="1" dirty="0">
                <a:solidFill>
                  <a:srgbClr val="FF0066"/>
                </a:solidFill>
              </a:rPr>
              <a:t>it? </a:t>
            </a:r>
            <a:endParaRPr lang="en-GB" dirty="0">
              <a:solidFill>
                <a:srgbClr val="FF0066"/>
              </a:solidFill>
            </a:endParaRPr>
          </a:p>
        </p:txBody>
      </p:sp>
      <p:pic>
        <p:nvPicPr>
          <p:cNvPr id="6" name="Graphic 7">
            <a:extLst>
              <a:ext uri="{FF2B5EF4-FFF2-40B4-BE49-F238E27FC236}">
                <a16:creationId xmlns:a16="http://schemas.microsoft.com/office/drawing/2014/main" id="{E5A9A96A-ABF9-478D-9047-7841C59EB965}"/>
              </a:ext>
            </a:extLst>
          </p:cNvPr>
          <p:cNvPicPr/>
          <p:nvPr/>
        </p:nvPicPr>
        <p:blipFill>
          <a:blip r:embed="rId5">
            <a:extLst>
              <a:ext uri="{96DAC541-7B7A-43D3-8B79-37D633B846F1}">
                <asvg:svgBlip xmlns:asvg="http://schemas.microsoft.com/office/drawing/2016/SVG/main" r:embed="rId6"/>
              </a:ext>
            </a:extLst>
          </a:blip>
          <a:stretch>
            <a:fillRect/>
          </a:stretch>
        </p:blipFill>
        <p:spPr>
          <a:xfrm>
            <a:off x="7601122" y="6008034"/>
            <a:ext cx="771960" cy="787887"/>
          </a:xfrm>
          <a:prstGeom prst="rect">
            <a:avLst/>
          </a:prstGeom>
        </p:spPr>
      </p:pic>
      <p:sp>
        <p:nvSpPr>
          <p:cNvPr id="7" name="TextBox 6"/>
          <p:cNvSpPr txBox="1"/>
          <p:nvPr/>
        </p:nvSpPr>
        <p:spPr>
          <a:xfrm>
            <a:off x="8431718" y="6013491"/>
            <a:ext cx="1154349" cy="584775"/>
          </a:xfrm>
          <a:prstGeom prst="rect">
            <a:avLst/>
          </a:prstGeom>
          <a:noFill/>
        </p:spPr>
        <p:txBody>
          <a:bodyPr wrap="square" rtlCol="0">
            <a:spAutoFit/>
          </a:bodyPr>
          <a:lstStyle/>
          <a:p>
            <a:r>
              <a:rPr lang="en-GB" sz="3200" b="1" dirty="0">
                <a:solidFill>
                  <a:srgbClr val="7030A0"/>
                </a:solidFill>
              </a:rPr>
              <a:t>K</a:t>
            </a:r>
            <a:r>
              <a:rPr lang="en-GB" b="1" dirty="0">
                <a:solidFill>
                  <a:srgbClr val="7030A0"/>
                </a:solidFill>
              </a:rPr>
              <a:t>now it? </a:t>
            </a:r>
            <a:endParaRPr lang="en-GB" dirty="0">
              <a:solidFill>
                <a:srgbClr val="7030A0"/>
              </a:solidFill>
            </a:endParaRPr>
          </a:p>
        </p:txBody>
      </p:sp>
      <p:pic>
        <p:nvPicPr>
          <p:cNvPr id="8" name="Graphic 6">
            <a:extLst>
              <a:ext uri="{FF2B5EF4-FFF2-40B4-BE49-F238E27FC236}">
                <a16:creationId xmlns:a16="http://schemas.microsoft.com/office/drawing/2014/main" id="{137B565D-CF04-4EBD-9393-5979ED31FEFF}"/>
              </a:ext>
            </a:extLst>
          </p:cNvPr>
          <p:cNvPicPr/>
          <p:nvPr/>
        </p:nvPicPr>
        <p:blipFill>
          <a:blip r:embed="rId7">
            <a:extLst>
              <a:ext uri="{96DAC541-7B7A-43D3-8B79-37D633B846F1}">
                <asvg:svgBlip xmlns:asvg="http://schemas.microsoft.com/office/drawing/2016/SVG/main" r:embed="rId8"/>
              </a:ext>
            </a:extLst>
          </a:blip>
          <a:stretch>
            <a:fillRect/>
          </a:stretch>
        </p:blipFill>
        <p:spPr>
          <a:xfrm>
            <a:off x="9697191" y="5872916"/>
            <a:ext cx="764731" cy="738499"/>
          </a:xfrm>
          <a:prstGeom prst="rect">
            <a:avLst/>
          </a:prstGeom>
        </p:spPr>
      </p:pic>
      <p:sp>
        <p:nvSpPr>
          <p:cNvPr id="9" name="TextBox 8"/>
          <p:cNvSpPr txBox="1"/>
          <p:nvPr/>
        </p:nvSpPr>
        <p:spPr>
          <a:xfrm>
            <a:off x="10483617" y="6000291"/>
            <a:ext cx="1168593" cy="584775"/>
          </a:xfrm>
          <a:prstGeom prst="rect">
            <a:avLst/>
          </a:prstGeom>
          <a:noFill/>
        </p:spPr>
        <p:txBody>
          <a:bodyPr wrap="square" rtlCol="0">
            <a:spAutoFit/>
          </a:bodyPr>
          <a:lstStyle/>
          <a:p>
            <a:r>
              <a:rPr lang="en-GB" sz="3200" b="1" dirty="0">
                <a:solidFill>
                  <a:srgbClr val="00B050"/>
                </a:solidFill>
              </a:rPr>
              <a:t>S</a:t>
            </a:r>
            <a:r>
              <a:rPr lang="en-GB" b="1" dirty="0">
                <a:solidFill>
                  <a:srgbClr val="00B050"/>
                </a:solidFill>
              </a:rPr>
              <a:t>hare it! </a:t>
            </a:r>
            <a:endParaRPr lang="en-GB" dirty="0">
              <a:solidFill>
                <a:srgbClr val="00B050"/>
              </a:solidFill>
            </a:endParaRPr>
          </a:p>
        </p:txBody>
      </p:sp>
      <p:pic>
        <p:nvPicPr>
          <p:cNvPr id="10" name="Graphic 9">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53592" y="5994689"/>
            <a:ext cx="789358" cy="789358"/>
          </a:xfrm>
          <a:prstGeom prst="rect">
            <a:avLst/>
          </a:prstGeom>
        </p:spPr>
      </p:pic>
      <p:sp>
        <p:nvSpPr>
          <p:cNvPr id="11" name="Rectangle 10"/>
          <p:cNvSpPr/>
          <p:nvPr/>
        </p:nvSpPr>
        <p:spPr>
          <a:xfrm>
            <a:off x="984359" y="6096979"/>
            <a:ext cx="4641378" cy="584775"/>
          </a:xfrm>
          <a:prstGeom prst="rect">
            <a:avLst/>
          </a:prstGeom>
        </p:spPr>
        <p:txBody>
          <a:bodyPr wrap="square">
            <a:spAutoFit/>
          </a:bodyPr>
          <a:lstStyle/>
          <a:p>
            <a:r>
              <a:rPr lang="en-GB" sz="3200" b="1" dirty="0">
                <a:solidFill>
                  <a:schemeClr val="accent2"/>
                </a:solidFill>
              </a:rPr>
              <a:t>C-W</a:t>
            </a:r>
            <a:r>
              <a:rPr lang="en-GB" sz="3200" dirty="0">
                <a:solidFill>
                  <a:schemeClr val="accent2"/>
                </a:solidFill>
              </a:rPr>
              <a:t>or</a:t>
            </a:r>
            <a:r>
              <a:rPr lang="en-GB" sz="3200" b="1" dirty="0">
                <a:solidFill>
                  <a:schemeClr val="accent2"/>
                </a:solidFill>
              </a:rPr>
              <a:t>KS</a:t>
            </a:r>
            <a:r>
              <a:rPr lang="en-GB" b="1" dirty="0">
                <a:solidFill>
                  <a:srgbClr val="FFC000"/>
                </a:solidFill>
              </a:rPr>
              <a:t>:</a:t>
            </a:r>
            <a:r>
              <a:rPr lang="en-GB" b="1" dirty="0"/>
              <a:t> </a:t>
            </a:r>
            <a:r>
              <a:rPr lang="en-GB" sz="3200" b="1" dirty="0">
                <a:solidFill>
                  <a:schemeClr val="accent2"/>
                </a:solidFill>
              </a:rPr>
              <a:t>COVID</a:t>
            </a:r>
            <a:r>
              <a:rPr lang="en-GB" b="1" dirty="0">
                <a:solidFill>
                  <a:schemeClr val="accent2"/>
                </a:solidFill>
              </a:rPr>
              <a:t>-19 consequences</a:t>
            </a:r>
          </a:p>
        </p:txBody>
      </p:sp>
      <p:sp>
        <p:nvSpPr>
          <p:cNvPr id="3" name="TextBox 2"/>
          <p:cNvSpPr txBox="1"/>
          <p:nvPr/>
        </p:nvSpPr>
        <p:spPr>
          <a:xfrm>
            <a:off x="1107767" y="894569"/>
            <a:ext cx="10554930" cy="369332"/>
          </a:xfrm>
          <a:prstGeom prst="rect">
            <a:avLst/>
          </a:prstGeom>
          <a:noFill/>
        </p:spPr>
        <p:txBody>
          <a:bodyPr wrap="square" rtlCol="0">
            <a:spAutoFit/>
          </a:bodyPr>
          <a:lstStyle/>
          <a:p>
            <a:endParaRPr lang="en-GB" dirty="0"/>
          </a:p>
        </p:txBody>
      </p:sp>
      <p:sp>
        <p:nvSpPr>
          <p:cNvPr id="17" name="Title 3"/>
          <p:cNvSpPr txBox="1">
            <a:spLocks/>
          </p:cNvSpPr>
          <p:nvPr/>
        </p:nvSpPr>
        <p:spPr>
          <a:xfrm>
            <a:off x="1138457" y="385237"/>
            <a:ext cx="10038080" cy="118024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i="1" dirty="0"/>
              <a:t>How to register</a:t>
            </a:r>
            <a:endParaRPr lang="en-GB" b="1" dirty="0"/>
          </a:p>
          <a:p>
            <a:endParaRPr lang="en-GB" dirty="0"/>
          </a:p>
          <a:p>
            <a:endParaRPr lang="en-GB" dirty="0">
              <a:solidFill>
                <a:srgbClr val="00B050"/>
              </a:solidFill>
            </a:endParaRPr>
          </a:p>
        </p:txBody>
      </p:sp>
      <p:sp>
        <p:nvSpPr>
          <p:cNvPr id="12" name="TextBox 11">
            <a:extLst>
              <a:ext uri="{FF2B5EF4-FFF2-40B4-BE49-F238E27FC236}">
                <a16:creationId xmlns:a16="http://schemas.microsoft.com/office/drawing/2014/main" id="{A60ADB53-DB08-4759-92CD-63821B383184}"/>
              </a:ext>
            </a:extLst>
          </p:cNvPr>
          <p:cNvSpPr txBox="1"/>
          <p:nvPr/>
        </p:nvSpPr>
        <p:spPr>
          <a:xfrm>
            <a:off x="303181" y="1246625"/>
            <a:ext cx="11945419" cy="4647426"/>
          </a:xfrm>
          <a:prstGeom prst="rect">
            <a:avLst/>
          </a:prstGeom>
          <a:noFill/>
        </p:spPr>
        <p:txBody>
          <a:bodyPr wrap="square" rtlCol="0">
            <a:spAutoFit/>
          </a:bodyPr>
          <a:lstStyle/>
          <a:p>
            <a:endParaRPr lang="en-GB" b="1" dirty="0">
              <a:latin typeface="Arial" panose="020B0604020202020204" pitchFamily="34" charset="0"/>
              <a:cs typeface="Arial" panose="020B0604020202020204" pitchFamily="34" charset="0"/>
            </a:endParaRPr>
          </a:p>
          <a:p>
            <a:r>
              <a:rPr lang="en-GB" sz="2000" b="1" dirty="0">
                <a:cs typeface="Arial" panose="020B0604020202020204" pitchFamily="34" charset="0"/>
              </a:rPr>
              <a:t>1: </a:t>
            </a:r>
            <a:r>
              <a:rPr lang="en-GB" sz="2000" dirty="0">
                <a:cs typeface="Arial" panose="020B0604020202020204" pitchFamily="34" charset="0"/>
              </a:rPr>
              <a:t>In order to access the C Works Knowledge Hub you will first need to register on </a:t>
            </a:r>
            <a:r>
              <a:rPr lang="en-GB" sz="2000" dirty="0" err="1">
                <a:cs typeface="Arial" panose="020B0604020202020204" pitchFamily="34" charset="0"/>
              </a:rPr>
              <a:t>Khub</a:t>
            </a:r>
            <a:r>
              <a:rPr lang="en-GB" sz="2000" dirty="0">
                <a:cs typeface="Arial" panose="020B0604020202020204" pitchFamily="34" charset="0"/>
              </a:rPr>
              <a:t> if you haven’t already. Please </a:t>
            </a:r>
            <a:r>
              <a:rPr lang="en-GB" sz="2000" dirty="0">
                <a:cs typeface="Arial" panose="020B0604020202020204" pitchFamily="34" charset="0"/>
                <a:hlinkClick r:id="rId11"/>
              </a:rPr>
              <a:t>click here</a:t>
            </a:r>
            <a:r>
              <a:rPr lang="en-GB" sz="2000" dirty="0">
                <a:cs typeface="Arial" panose="020B0604020202020204" pitchFamily="34" charset="0"/>
              </a:rPr>
              <a:t> to set up your account.</a:t>
            </a:r>
          </a:p>
          <a:p>
            <a:endParaRPr lang="en-GB" sz="2000" dirty="0">
              <a:cs typeface="Arial" panose="020B0604020202020204" pitchFamily="34" charset="0"/>
            </a:endParaRPr>
          </a:p>
          <a:p>
            <a:r>
              <a:rPr lang="en-GB" sz="2000" b="1" dirty="0">
                <a:cs typeface="Arial" panose="020B0604020202020204" pitchFamily="34" charset="0"/>
              </a:rPr>
              <a:t>2</a:t>
            </a:r>
            <a:r>
              <a:rPr lang="en-GB" sz="2000" dirty="0">
                <a:cs typeface="Arial" panose="020B0604020202020204" pitchFamily="34" charset="0"/>
              </a:rPr>
              <a:t>. Once your account has been created please navigate to the </a:t>
            </a:r>
            <a:r>
              <a:rPr lang="en-GB" sz="2000" dirty="0">
                <a:cs typeface="Arial" panose="020B0604020202020204" pitchFamily="34" charset="0"/>
                <a:hlinkClick r:id="rId12"/>
              </a:rPr>
              <a:t>PHINE Network North East Group</a:t>
            </a:r>
            <a:r>
              <a:rPr lang="en-GB" sz="2000" dirty="0">
                <a:cs typeface="Arial" panose="020B0604020202020204" pitchFamily="34" charset="0"/>
              </a:rPr>
              <a:t>. This is a restricted group for those working within a public health remit, so you need to request access to join. Request access by clicking the ‘request to join’ button on the left-hand side of the front page. </a:t>
            </a:r>
          </a:p>
          <a:p>
            <a:endParaRPr lang="en-GB" sz="2000" dirty="0">
              <a:cs typeface="Arial" panose="020B0604020202020204" pitchFamily="34" charset="0"/>
            </a:endParaRPr>
          </a:p>
          <a:p>
            <a:endParaRPr lang="en-GB" sz="2000" dirty="0">
              <a:cs typeface="Arial" panose="020B0604020202020204" pitchFamily="34" charset="0"/>
            </a:endParaRPr>
          </a:p>
          <a:p>
            <a:endParaRPr lang="en-GB" sz="2000" dirty="0">
              <a:cs typeface="Arial" panose="020B0604020202020204" pitchFamily="34" charset="0"/>
            </a:endParaRPr>
          </a:p>
          <a:p>
            <a:endParaRPr lang="en-GB" sz="2000" dirty="0">
              <a:cs typeface="Arial" panose="020B0604020202020204" pitchFamily="34" charset="0"/>
            </a:endParaRPr>
          </a:p>
          <a:p>
            <a:r>
              <a:rPr lang="en-GB" sz="2000" b="1" dirty="0">
                <a:cs typeface="Arial" panose="020B0604020202020204" pitchFamily="34" charset="0"/>
              </a:rPr>
              <a:t>3. </a:t>
            </a:r>
            <a:r>
              <a:rPr lang="en-GB" sz="2000" dirty="0">
                <a:cs typeface="Arial" panose="020B0604020202020204" pitchFamily="34" charset="0"/>
              </a:rPr>
              <a:t>Once access to PHINE Network North East has been granted please access the </a:t>
            </a:r>
            <a:r>
              <a:rPr lang="en-GB" sz="2000" dirty="0">
                <a:cs typeface="Arial" panose="020B0604020202020204" pitchFamily="34" charset="0"/>
                <a:hlinkClick r:id="rId13"/>
              </a:rPr>
              <a:t>C-</a:t>
            </a:r>
            <a:r>
              <a:rPr lang="en-GB" sz="2000" dirty="0" err="1">
                <a:cs typeface="Arial" panose="020B0604020202020204" pitchFamily="34" charset="0"/>
                <a:hlinkClick r:id="rId13"/>
              </a:rPr>
              <a:t>WorKS</a:t>
            </a:r>
            <a:r>
              <a:rPr lang="en-GB" sz="2000" dirty="0">
                <a:cs typeface="Arial" panose="020B0604020202020204" pitchFamily="34" charset="0"/>
                <a:hlinkClick r:id="rId13"/>
              </a:rPr>
              <a:t> Knowledge </a:t>
            </a:r>
            <a:r>
              <a:rPr lang="en-GB" sz="2000" dirty="0">
                <a:cs typeface="Arial" panose="020B0604020202020204" pitchFamily="34" charset="0"/>
              </a:rPr>
              <a:t>hub via the landing page here or by clicking on the ‘wiki’ tab found across the top of the front page </a:t>
            </a:r>
          </a:p>
          <a:p>
            <a:endParaRPr lang="en-GB" sz="2000" dirty="0">
              <a:cs typeface="Arial" panose="020B0604020202020204" pitchFamily="34" charset="0"/>
            </a:endParaRPr>
          </a:p>
          <a:p>
            <a:endParaRPr lang="en-GB" dirty="0"/>
          </a:p>
        </p:txBody>
      </p:sp>
      <p:pic>
        <p:nvPicPr>
          <p:cNvPr id="14" name="Picture 13">
            <a:extLst>
              <a:ext uri="{FF2B5EF4-FFF2-40B4-BE49-F238E27FC236}">
                <a16:creationId xmlns:a16="http://schemas.microsoft.com/office/drawing/2014/main" id="{1E42FA00-8142-481D-A4D6-DB478158468C}"/>
              </a:ext>
            </a:extLst>
          </p:cNvPr>
          <p:cNvPicPr/>
          <p:nvPr/>
        </p:nvPicPr>
        <p:blipFill>
          <a:blip r:embed="rId14"/>
          <a:stretch>
            <a:fillRect/>
          </a:stretch>
        </p:blipFill>
        <p:spPr>
          <a:xfrm>
            <a:off x="4640573" y="3445101"/>
            <a:ext cx="2251667" cy="1047307"/>
          </a:xfrm>
          <a:prstGeom prst="rect">
            <a:avLst/>
          </a:prstGeom>
        </p:spPr>
      </p:pic>
      <p:pic>
        <p:nvPicPr>
          <p:cNvPr id="15" name="Picture 14">
            <a:extLst>
              <a:ext uri="{FF2B5EF4-FFF2-40B4-BE49-F238E27FC236}">
                <a16:creationId xmlns:a16="http://schemas.microsoft.com/office/drawing/2014/main" id="{752C40B4-6BED-489C-8009-1D08D3396AA0}"/>
              </a:ext>
            </a:extLst>
          </p:cNvPr>
          <p:cNvPicPr/>
          <p:nvPr/>
        </p:nvPicPr>
        <p:blipFill>
          <a:blip r:embed="rId15"/>
          <a:stretch>
            <a:fillRect/>
          </a:stretch>
        </p:blipFill>
        <p:spPr>
          <a:xfrm>
            <a:off x="2725783" y="5192089"/>
            <a:ext cx="5684240" cy="804252"/>
          </a:xfrm>
          <a:prstGeom prst="rect">
            <a:avLst/>
          </a:prstGeom>
        </p:spPr>
      </p:pic>
    </p:spTree>
    <p:extLst>
      <p:ext uri="{BB962C8B-B14F-4D97-AF65-F5344CB8AC3E}">
        <p14:creationId xmlns:p14="http://schemas.microsoft.com/office/powerpoint/2010/main" val="231910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4892</TotalTime>
  <Words>680</Words>
  <Application>Microsoft Office PowerPoint</Application>
  <PresentationFormat>Widescreen</PresentationFormat>
  <Paragraphs>91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Dykes</dc:creator>
  <cp:lastModifiedBy>Katie Dykes</cp:lastModifiedBy>
  <cp:revision>16</cp:revision>
  <dcterms:created xsi:type="dcterms:W3CDTF">2020-05-21T14:20:31Z</dcterms:created>
  <dcterms:modified xsi:type="dcterms:W3CDTF">2020-06-01T09:57:49Z</dcterms:modified>
</cp:coreProperties>
</file>